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94" r:id="rId3"/>
    <p:sldId id="317" r:id="rId4"/>
    <p:sldId id="266" r:id="rId5"/>
    <p:sldId id="269" r:id="rId6"/>
    <p:sldId id="318" r:id="rId7"/>
    <p:sldId id="319" r:id="rId8"/>
    <p:sldId id="305" r:id="rId9"/>
    <p:sldId id="267" r:id="rId10"/>
    <p:sldId id="324" r:id="rId11"/>
    <p:sldId id="320" r:id="rId12"/>
    <p:sldId id="268" r:id="rId13"/>
    <p:sldId id="308" r:id="rId14"/>
    <p:sldId id="311" r:id="rId15"/>
    <p:sldId id="321" r:id="rId16"/>
    <p:sldId id="325" r:id="rId17"/>
    <p:sldId id="327" r:id="rId18"/>
    <p:sldId id="328" r:id="rId19"/>
    <p:sldId id="329" r:id="rId20"/>
    <p:sldId id="340" r:id="rId21"/>
    <p:sldId id="341" r:id="rId22"/>
    <p:sldId id="332" r:id="rId23"/>
    <p:sldId id="345" r:id="rId24"/>
    <p:sldId id="342" r:id="rId25"/>
    <p:sldId id="330" r:id="rId26"/>
    <p:sldId id="335" r:id="rId27"/>
    <p:sldId id="336" r:id="rId28"/>
    <p:sldId id="344" r:id="rId29"/>
    <p:sldId id="274" r:id="rId30"/>
    <p:sldId id="296" r:id="rId31"/>
    <p:sldId id="290" r:id="rId32"/>
    <p:sldId id="314" r:id="rId33"/>
    <p:sldId id="31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ungHo" initials="L" lastIdx="1" clrIdx="0">
    <p:extLst>
      <p:ext uri="{19B8F6BF-5375-455C-9EA6-DF929625EA0E}">
        <p15:presenceInfo xmlns:p15="http://schemas.microsoft.com/office/powerpoint/2012/main" userId="S::sean03101@seoultech.ac.kr::600a9641-401a-40a3-a0e3-bdaf469c16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3D3D3D"/>
    <a:srgbClr val="5D5B5B"/>
    <a:srgbClr val="B8BCBB"/>
    <a:srgbClr val="E6E6E6"/>
    <a:srgbClr val="AB90A7"/>
    <a:srgbClr val="EE7F87"/>
    <a:srgbClr val="FBE0E2"/>
    <a:srgbClr val="AED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627" autoAdjust="0"/>
  </p:normalViewPr>
  <p:slideViewPr>
    <p:cSldViewPr snapToGrid="0" showGuides="1">
      <p:cViewPr varScale="1">
        <p:scale>
          <a:sx n="71" d="100"/>
          <a:sy n="71" d="100"/>
        </p:scale>
        <p:origin x="1138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-67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31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218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Chaff</a:t>
            </a:r>
            <a:r>
              <a:rPr lang="ko-KR" altLang="en-US" dirty="0"/>
              <a:t>는 알루미늄 가루를 뿌려 유도 센서 혼란 유도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플레어는</a:t>
            </a:r>
            <a:r>
              <a:rPr lang="ko-KR" altLang="en-US" dirty="0"/>
              <a:t> </a:t>
            </a:r>
            <a:r>
              <a:rPr lang="ko-KR" altLang="en-US" dirty="0" err="1"/>
              <a:t>락온</a:t>
            </a:r>
            <a:r>
              <a:rPr lang="ko-KR" altLang="en-US" dirty="0"/>
              <a:t> 된 미사일을 열 추적 </a:t>
            </a:r>
            <a:r>
              <a:rPr lang="ko-KR" altLang="en-US" dirty="0" err="1"/>
              <a:t>그런거</a:t>
            </a:r>
            <a:r>
              <a:rPr lang="ko-KR" altLang="en-US" dirty="0"/>
              <a:t> </a:t>
            </a:r>
            <a:r>
              <a:rPr lang="ko-KR" altLang="en-US" dirty="0" err="1"/>
              <a:t>피하는거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30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843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99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36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6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36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610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 dirty="0">
              <a:solidFill>
                <a:srgbClr val="4B72E3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이번 인턴십을 통해서 연구실 업무와 관련된 일들을 많이 배웠습니다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일단 실무에서 자주 사용하는 ‘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visual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studion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code’, ‘overleaf’ ‘Ubuntu’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를 많이 사용할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수 있었습니다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특히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Ubuntu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를 직접 깔고 여러 딥러닝 모듈들을 직접 설치하고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GPU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세팅을 하면서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학생때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경험할 수 없고 별거 없지만 중요한 기본적인 세팅 기술들을 배울 수 있었습니다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또한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해외 저널에 공동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저자로 논문을 작성하면서 논문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특히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IEEE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형식에 맞는 영어 논문은 어떻게 작성하는지 배울 수 있는 경험이었습니다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또한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논문을 작성하면서 코드를 보기 좋고 이쁘게 누구든지 쉽게 이해할 수 있도록 작성할 수 있는 방법을 터득했으며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독자들이 보기 좋도록 자료들을 작성하고 배치하여 매력 있는 글을 쓰는 방법을 배웠습니다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1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7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로그 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0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각종 알고리즘의 결과값들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96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각종 알고리즘의 결과값들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33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0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46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데카</a:t>
            </a:r>
            <a:r>
              <a:rPr lang="ko-KR" altLang="en-US" dirty="0"/>
              <a:t> 웨이브 기본 세팅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05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1802" y="2116484"/>
            <a:ext cx="6173796" cy="2329991"/>
            <a:chOff x="330744" y="361950"/>
            <a:chExt cx="6173796" cy="2329991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571182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하계 연수생</a:t>
              </a:r>
              <a:endParaRPr lang="en-US" altLang="ko-KR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  <a:p>
              <a:r>
                <a:rPr lang="ko-KR" altLang="en-US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파이널 세미나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592982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rgbClr val="3D3D3D"/>
                  </a:solidFill>
                </a:rPr>
                <a:t> </a:t>
              </a:r>
              <a:r>
                <a:rPr lang="ko-KR" altLang="en-US" sz="7200" b="1" spc="-300" dirty="0">
                  <a:solidFill>
                    <a:srgbClr val="3D3D3D"/>
                  </a:solidFill>
                </a:rPr>
                <a:t>하계 연수생</a:t>
              </a:r>
              <a:endParaRPr lang="en-US" altLang="ko-KR" sz="7200" b="1" spc="-300" dirty="0">
                <a:solidFill>
                  <a:srgbClr val="3D3D3D"/>
                </a:solidFill>
              </a:endParaRPr>
            </a:p>
            <a:p>
              <a:r>
                <a:rPr lang="en-US" altLang="ko-KR" sz="7200" b="1" spc="-300" dirty="0">
                  <a:solidFill>
                    <a:srgbClr val="3D3D3D"/>
                  </a:solidFill>
                </a:rPr>
                <a:t> </a:t>
              </a:r>
              <a:r>
                <a:rPr lang="ko-KR" altLang="en-US" sz="7200" b="1" spc="-300" dirty="0">
                  <a:solidFill>
                    <a:srgbClr val="3D3D3D"/>
                  </a:solidFill>
                </a:rPr>
                <a:t>파이널 세미나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582344-0996-4CA0-917D-166C8D6584E3}"/>
              </a:ext>
            </a:extLst>
          </p:cNvPr>
          <p:cNvSpPr txBox="1"/>
          <p:nvPr/>
        </p:nvSpPr>
        <p:spPr>
          <a:xfrm>
            <a:off x="1023778" y="4468142"/>
            <a:ext cx="546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B8BCBB"/>
                </a:solidFill>
              </a:rPr>
              <a:t>국방</a:t>
            </a:r>
            <a:r>
              <a:rPr lang="en-US" altLang="ko-KR" b="1" dirty="0">
                <a:solidFill>
                  <a:srgbClr val="B8BCBB"/>
                </a:solidFill>
              </a:rPr>
              <a:t>ICT</a:t>
            </a:r>
            <a:r>
              <a:rPr lang="ko-KR" altLang="en-US" b="1" dirty="0">
                <a:solidFill>
                  <a:srgbClr val="B8BCBB"/>
                </a:solidFill>
              </a:rPr>
              <a:t>융합연구실</a:t>
            </a:r>
            <a:r>
              <a:rPr lang="en-US" altLang="ko-KR" b="1" dirty="0">
                <a:solidFill>
                  <a:srgbClr val="B8BCBB"/>
                </a:solidFill>
              </a:rPr>
              <a:t>   </a:t>
            </a:r>
            <a:r>
              <a:rPr lang="ko-KR" altLang="en-US" b="1" dirty="0">
                <a:solidFill>
                  <a:srgbClr val="B8BCBB"/>
                </a:solidFill>
              </a:rPr>
              <a:t>연구연수생   이성호</a:t>
            </a: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316660" cy="660429"/>
            <a:chOff x="1188881" y="351819"/>
            <a:chExt cx="231666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03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‘</a:t>
              </a:r>
              <a:r>
                <a:rPr lang="en-US" altLang="ko-KR" sz="1200" dirty="0" err="1"/>
                <a:t>DecaWave</a:t>
              </a:r>
              <a:r>
                <a:rPr lang="en-US" altLang="ko-KR" sz="1200" dirty="0"/>
                <a:t>’</a:t>
              </a:r>
              <a:r>
                <a:rPr lang="ko-KR" altLang="en-US" sz="1200" dirty="0"/>
                <a:t>를 통한 통신 실험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3166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실험 결과값 비교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1BF2C2-D014-41FC-988E-CD2D8CD73AF2}"/>
              </a:ext>
            </a:extLst>
          </p:cNvPr>
          <p:cNvSpPr txBox="1"/>
          <p:nvPr/>
        </p:nvSpPr>
        <p:spPr>
          <a:xfrm>
            <a:off x="2008095" y="5010213"/>
            <a:ext cx="8756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각 실험 비교 결과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520A141-0A54-4384-8D25-A6EC1943F700}"/>
              </a:ext>
            </a:extLst>
          </p:cNvPr>
          <p:cNvGraphicFramePr>
            <a:graphicFrameLocks noGrp="1"/>
          </p:cNvGraphicFramePr>
          <p:nvPr/>
        </p:nvGraphicFramePr>
        <p:xfrm>
          <a:off x="1117075" y="1688453"/>
          <a:ext cx="9957850" cy="357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1570">
                  <a:extLst>
                    <a:ext uri="{9D8B030D-6E8A-4147-A177-3AD203B41FA5}">
                      <a16:colId xmlns:a16="http://schemas.microsoft.com/office/drawing/2014/main" val="1769712804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5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X’s p-value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Y’s p-value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X’s RMSE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Y’s RMSE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Averaging and </a:t>
                      </a: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</a:rPr>
                        <a:t>ClosetToCentroid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귀무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4.331336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3.739025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Basic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dirty="0">
                          <a:effectLst/>
                        </a:rPr>
                        <a:t>0.310986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0.732887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Clustering and </a:t>
                      </a: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</a:rPr>
                        <a:t>ClosetToCentroid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/>
                        <a:t>대립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1.982377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2.269433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Simple average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2.498973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dirty="0">
                          <a:effectLst/>
                        </a:rPr>
                        <a:t>2.490517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EDEDB8F-3268-4562-8821-D87AF65655EF}"/>
              </a:ext>
            </a:extLst>
          </p:cNvPr>
          <p:cNvSpPr txBox="1"/>
          <p:nvPr/>
        </p:nvSpPr>
        <p:spPr>
          <a:xfrm>
            <a:off x="1117075" y="5767139"/>
            <a:ext cx="936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※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귀무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해당 좌표 값들의 평균은 타겟이 원운동을 했던 중심 좌표이다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BA3712-2E87-43C2-BFF7-2892C5F1660D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7F9E55-1545-44B8-B5C9-8D95B09D8AB9}"/>
              </a:ext>
            </a:extLst>
          </p:cNvPr>
          <p:cNvSpPr txBox="1"/>
          <p:nvPr/>
        </p:nvSpPr>
        <p:spPr>
          <a:xfrm>
            <a:off x="2008095" y="5010213"/>
            <a:ext cx="8756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각 실험 비교 결과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6B657B-4789-47D4-ADE4-878E83027149}"/>
              </a:ext>
            </a:extLst>
          </p:cNvPr>
          <p:cNvSpPr txBox="1"/>
          <p:nvPr/>
        </p:nvSpPr>
        <p:spPr>
          <a:xfrm>
            <a:off x="1117075" y="5767139"/>
            <a:ext cx="936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※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귀무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해당 좌표 값들의 평균은 타겟이 원운동을 했던 중심이다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EA53DC-5920-45DF-A935-883ABCAD5B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8BCB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AF1030-67D4-44D7-9E6D-D8054365669D}"/>
              </a:ext>
            </a:extLst>
          </p:cNvPr>
          <p:cNvSpPr txBox="1"/>
          <p:nvPr/>
        </p:nvSpPr>
        <p:spPr>
          <a:xfrm>
            <a:off x="910246" y="654703"/>
            <a:ext cx="1100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</a:rPr>
              <a:t>TDOA </a:t>
            </a:r>
            <a:r>
              <a:rPr lang="ko-KR" altLang="en-US" sz="4000" b="1" dirty="0">
                <a:solidFill>
                  <a:srgbClr val="FFFFFF"/>
                </a:solidFill>
              </a:rPr>
              <a:t>보정 알고리즘에 </a:t>
            </a:r>
            <a:r>
              <a:rPr lang="ko-KR" altLang="en-US" sz="4000" b="1" dirty="0">
                <a:solidFill>
                  <a:srgbClr val="C00000"/>
                </a:solidFill>
              </a:rPr>
              <a:t>상관없이</a:t>
            </a:r>
            <a:r>
              <a:rPr lang="ko-KR" altLang="en-US" sz="4000" b="1" dirty="0">
                <a:solidFill>
                  <a:srgbClr val="FFFFFF"/>
                </a:solidFill>
              </a:rPr>
              <a:t> </a:t>
            </a:r>
            <a:endParaRPr lang="en-US" altLang="ko-KR" sz="4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4000" b="1" dirty="0">
                <a:solidFill>
                  <a:srgbClr val="FFFFFF"/>
                </a:solidFill>
              </a:rPr>
              <a:t>기기의 오차에 대해 민감하게 반응했다</a:t>
            </a:r>
            <a:r>
              <a:rPr lang="en-US" altLang="ko-KR" sz="4000" b="1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DC1C09-EF5D-4541-8D52-D75D6859A331}"/>
              </a:ext>
            </a:extLst>
          </p:cNvPr>
          <p:cNvSpPr txBox="1"/>
          <p:nvPr/>
        </p:nvSpPr>
        <p:spPr>
          <a:xfrm>
            <a:off x="910246" y="4102272"/>
            <a:ext cx="11005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FF"/>
                </a:solidFill>
              </a:rPr>
              <a:t>넓은 공간에서 수행 </a:t>
            </a:r>
            <a:endParaRPr lang="en-US" altLang="ko-KR" sz="4000" b="1" dirty="0">
              <a:solidFill>
                <a:srgbClr val="FFFFFF"/>
              </a:solidFill>
            </a:endParaRPr>
          </a:p>
          <a:p>
            <a:pPr algn="ctr"/>
            <a:r>
              <a:rPr lang="en-US" altLang="ko-KR" sz="4000" b="1" dirty="0">
                <a:solidFill>
                  <a:srgbClr val="FFFFFF"/>
                </a:solidFill>
              </a:rPr>
              <a:t>or </a:t>
            </a:r>
          </a:p>
          <a:p>
            <a:pPr algn="ctr"/>
            <a:r>
              <a:rPr lang="ko-KR" altLang="en-US" sz="4000" b="1" dirty="0">
                <a:solidFill>
                  <a:srgbClr val="FFFFFF"/>
                </a:solidFill>
              </a:rPr>
              <a:t>기계의 </a:t>
            </a:r>
            <a:r>
              <a:rPr lang="ko-KR" altLang="en-US" sz="4000" b="1" dirty="0">
                <a:solidFill>
                  <a:srgbClr val="C00000"/>
                </a:solidFill>
              </a:rPr>
              <a:t>태생적 오류 </a:t>
            </a:r>
            <a:r>
              <a:rPr lang="ko-KR" altLang="en-US" sz="4000" b="1" dirty="0">
                <a:solidFill>
                  <a:srgbClr val="FFFFFF"/>
                </a:solidFill>
              </a:rPr>
              <a:t>극복</a:t>
            </a:r>
            <a:endParaRPr lang="en-US" altLang="ko-KR" sz="4000" b="1" dirty="0">
              <a:solidFill>
                <a:srgbClr val="FFFFFF"/>
              </a:solidFill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4A8CA70F-1D5D-4231-92D9-97410AF9D9BA}"/>
              </a:ext>
            </a:extLst>
          </p:cNvPr>
          <p:cNvSpPr/>
          <p:nvPr/>
        </p:nvSpPr>
        <p:spPr>
          <a:xfrm>
            <a:off x="5934066" y="2274925"/>
            <a:ext cx="957431" cy="1658669"/>
          </a:xfrm>
          <a:prstGeom prst="down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D7765-528B-47D3-A893-ED3CA994A50D}"/>
              </a:ext>
            </a:extLst>
          </p:cNvPr>
          <p:cNvSpPr txBox="1"/>
          <p:nvPr/>
        </p:nvSpPr>
        <p:spPr>
          <a:xfrm>
            <a:off x="389732" y="4678364"/>
            <a:ext cx="122637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극복방안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BC72E4-AD30-40AF-AED2-876D25966EF2}"/>
              </a:ext>
            </a:extLst>
          </p:cNvPr>
          <p:cNvSpPr txBox="1"/>
          <p:nvPr/>
        </p:nvSpPr>
        <p:spPr>
          <a:xfrm>
            <a:off x="389732" y="826962"/>
            <a:ext cx="122637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오차원인</a:t>
            </a:r>
          </a:p>
        </p:txBody>
      </p:sp>
    </p:spTree>
    <p:extLst>
      <p:ext uri="{BB962C8B-B14F-4D97-AF65-F5344CB8AC3E}">
        <p14:creationId xmlns:p14="http://schemas.microsoft.com/office/powerpoint/2010/main" val="8824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7" grpId="0"/>
      <p:bldP spid="2" grpId="0"/>
      <p:bldP spid="40" grpId="0"/>
      <p:bldP spid="41" grpId="0"/>
      <p:bldP spid="44" grpId="0"/>
      <p:bldP spid="45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1-3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94077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딥러닝을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활용한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UWB 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실험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- TITT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알고리즘 제안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- 2021 ICTC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논문 투고</a:t>
            </a:r>
          </a:p>
          <a:p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F73F9-5284-47D2-87A3-19F39756808E}"/>
              </a:ext>
            </a:extLst>
          </p:cNvPr>
          <p:cNvSpPr txBox="1"/>
          <p:nvPr/>
        </p:nvSpPr>
        <p:spPr>
          <a:xfrm>
            <a:off x="1863082" y="277611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(7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월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640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188881" y="351819"/>
            <a:ext cx="6377515" cy="660429"/>
            <a:chOff x="1188881" y="351819"/>
            <a:chExt cx="6377515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63775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TDOA </a:t>
              </a:r>
              <a:r>
                <a:rPr lang="ko-KR" altLang="en-US" sz="2200" dirty="0"/>
                <a:t>이미지 기반 목표 추적 딥러닝 모델 필요성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683CE4-D81D-499A-9AFD-ACD342564BFE}"/>
              </a:ext>
            </a:extLst>
          </p:cNvPr>
          <p:cNvSpPr txBox="1"/>
          <p:nvPr/>
        </p:nvSpPr>
        <p:spPr>
          <a:xfrm>
            <a:off x="490138" y="1864696"/>
            <a:ext cx="3834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TDOA </a:t>
            </a:r>
            <a:r>
              <a:rPr lang="ko-KR" altLang="en-US" sz="2100" b="1" dirty="0">
                <a:solidFill>
                  <a:schemeClr val="tx2"/>
                </a:solidFill>
              </a:rPr>
              <a:t>측정을 위해 복잡한 비선형 방정식을 해결해야함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100" b="1" dirty="0">
                <a:solidFill>
                  <a:schemeClr val="tx2"/>
                </a:solidFill>
              </a:rPr>
              <a:t>TDOA</a:t>
            </a:r>
            <a:r>
              <a:rPr lang="ko-KR" altLang="en-US" sz="2100" b="1" dirty="0">
                <a:solidFill>
                  <a:schemeClr val="tx2"/>
                </a:solidFill>
              </a:rPr>
              <a:t>를 만들기 위한 시간 감산 연산으로 인해 높은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en-US" altLang="ko-KR" sz="2100" b="1" dirty="0">
                <a:solidFill>
                  <a:schemeClr val="tx2"/>
                </a:solidFill>
              </a:rPr>
              <a:t>    </a:t>
            </a:r>
            <a:r>
              <a:rPr lang="ko-KR" altLang="en-US" sz="2100" b="1" dirty="0">
                <a:solidFill>
                  <a:schemeClr val="tx2"/>
                </a:solidFill>
              </a:rPr>
              <a:t>위치 불확실성 발생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909E1-71BF-4FFD-939E-C9435AFEE396}"/>
              </a:ext>
            </a:extLst>
          </p:cNvPr>
          <p:cNvSpPr txBox="1"/>
          <p:nvPr/>
        </p:nvSpPr>
        <p:spPr>
          <a:xfrm>
            <a:off x="6927924" y="2259971"/>
            <a:ext cx="51940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tx2"/>
                </a:solidFill>
              </a:rPr>
              <a:t>각 </a:t>
            </a:r>
            <a:r>
              <a:rPr lang="en-US" altLang="ko-KR" sz="2100" b="1" dirty="0">
                <a:solidFill>
                  <a:schemeClr val="tx2"/>
                </a:solidFill>
              </a:rPr>
              <a:t>TDOA </a:t>
            </a:r>
            <a:r>
              <a:rPr lang="ko-KR" altLang="en-US" sz="2100" b="1" dirty="0">
                <a:solidFill>
                  <a:schemeClr val="tx2"/>
                </a:solidFill>
              </a:rPr>
              <a:t>측정값을 </a:t>
            </a:r>
            <a:r>
              <a:rPr lang="en-US" altLang="ko-KR" sz="2100" b="1" dirty="0">
                <a:solidFill>
                  <a:srgbClr val="C00000"/>
                </a:solidFill>
              </a:rPr>
              <a:t>TDOA </a:t>
            </a:r>
            <a:r>
              <a:rPr lang="ko-KR" altLang="en-US" sz="2100" b="1" dirty="0">
                <a:solidFill>
                  <a:srgbClr val="C00000"/>
                </a:solidFill>
              </a:rPr>
              <a:t>이미지로 변환</a:t>
            </a:r>
            <a:r>
              <a:rPr lang="ko-KR" altLang="en-US" sz="2100" b="1" dirty="0">
                <a:solidFill>
                  <a:schemeClr val="tx2"/>
                </a:solidFill>
              </a:rPr>
              <a:t>하여 </a:t>
            </a:r>
            <a:r>
              <a:rPr lang="en-US" altLang="ko-KR" sz="2100" b="1" dirty="0">
                <a:solidFill>
                  <a:schemeClr val="tx2"/>
                </a:solidFill>
              </a:rPr>
              <a:t>CNN </a:t>
            </a:r>
            <a:r>
              <a:rPr lang="ko-KR" altLang="en-US" sz="2100" b="1" dirty="0">
                <a:solidFill>
                  <a:schemeClr val="tx2"/>
                </a:solidFill>
              </a:rPr>
              <a:t>모델을 통해 </a:t>
            </a:r>
            <a:r>
              <a:rPr lang="en-US" altLang="ko-KR" sz="2100" b="1" dirty="0">
                <a:solidFill>
                  <a:schemeClr val="tx2"/>
                </a:solidFill>
              </a:rPr>
              <a:t>TDOA </a:t>
            </a:r>
            <a:r>
              <a:rPr lang="ko-KR" altLang="en-US" sz="2100" b="1" dirty="0">
                <a:solidFill>
                  <a:schemeClr val="tx2"/>
                </a:solidFill>
              </a:rPr>
              <a:t>오류가 추정 결과에 미치는 영향을 줄일 수 있다</a:t>
            </a:r>
            <a:r>
              <a:rPr lang="en-US" altLang="ko-KR" sz="2100" b="1" dirty="0">
                <a:solidFill>
                  <a:schemeClr val="tx2"/>
                </a:solidFill>
              </a:rPr>
              <a:t>!</a:t>
            </a:r>
            <a:endParaRPr lang="ko-KR" altLang="en-US" sz="2100" b="1" dirty="0">
              <a:solidFill>
                <a:schemeClr val="tx2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391CD0-D047-471D-9064-9A77A57E60FA}"/>
              </a:ext>
            </a:extLst>
          </p:cNvPr>
          <p:cNvSpPr/>
          <p:nvPr/>
        </p:nvSpPr>
        <p:spPr>
          <a:xfrm>
            <a:off x="5066851" y="2410629"/>
            <a:ext cx="1118796" cy="750346"/>
          </a:xfrm>
          <a:prstGeom prst="rightArrow">
            <a:avLst/>
          </a:prstGeom>
          <a:solidFill>
            <a:srgbClr val="B8BCB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A06713-EB69-4D97-8ABE-295E8414CC66}"/>
              </a:ext>
            </a:extLst>
          </p:cNvPr>
          <p:cNvCxnSpPr>
            <a:cxnSpLocks/>
          </p:cNvCxnSpPr>
          <p:nvPr/>
        </p:nvCxnSpPr>
        <p:spPr>
          <a:xfrm>
            <a:off x="1065007" y="4141694"/>
            <a:ext cx="1024128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4EC9A4-7ED4-416A-B81C-1B5D0A7C1216}"/>
              </a:ext>
            </a:extLst>
          </p:cNvPr>
          <p:cNvSpPr/>
          <p:nvPr/>
        </p:nvSpPr>
        <p:spPr>
          <a:xfrm>
            <a:off x="1107301" y="4938914"/>
            <a:ext cx="997741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장애물이 많은 환경에서</a:t>
            </a:r>
            <a:endParaRPr lang="en-US" altLang="ko-KR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제안하는</a:t>
            </a:r>
            <a:r>
              <a:rPr lang="en-US" altLang="ko-KR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모델과 일반 </a:t>
            </a:r>
            <a:r>
              <a:rPr lang="en-US" altLang="ko-KR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FCNN </a:t>
            </a:r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모델</a:t>
            </a:r>
            <a:r>
              <a:rPr lang="en-US" altLang="ko-K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ko-KR" alt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성능 비교 시뮬레이션 진행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3C4C1F-FE61-4169-B8D9-52FCDDFE76B2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C01EF-A36B-4FEA-8511-44D552866B7E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6016840" cy="660429"/>
            <a:chOff x="1188881" y="351819"/>
            <a:chExt cx="6016840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60168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TDOA </a:t>
              </a:r>
              <a:r>
                <a:rPr lang="ko-KR" altLang="en-US" sz="2200" dirty="0"/>
                <a:t>이미지 기반 목표 추적 딥러닝 모델 구조</a:t>
              </a: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BAF51A6-0DED-4D7E-9379-854DBCAF4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" y="1678953"/>
            <a:ext cx="11003119" cy="35000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092D33C-955A-48A3-A2D6-9E80877AF43B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3D945-842F-4E0C-AB57-68F24BC4950C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36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188881" y="351819"/>
            <a:ext cx="2300630" cy="660429"/>
            <a:chOff x="1188881" y="351819"/>
            <a:chExt cx="2300630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006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결과 비교 </a:t>
              </a:r>
              <a:r>
                <a:rPr lang="en-US" altLang="ko-KR" sz="2200" dirty="0"/>
                <a:t>&amp; </a:t>
              </a:r>
              <a:r>
                <a:rPr lang="ko-KR" altLang="en-US" sz="2200" dirty="0"/>
                <a:t>분석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2647CDD-E56F-4D95-8301-32280FA5F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0" y="1638349"/>
            <a:ext cx="2532201" cy="26965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AC8968-EDB2-4737-B43F-096C9CF986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44" y="1638353"/>
            <a:ext cx="2532198" cy="2696550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C359843-59B7-4E94-BCC6-381BDA7D3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453158"/>
              </p:ext>
            </p:extLst>
          </p:nvPr>
        </p:nvGraphicFramePr>
        <p:xfrm>
          <a:off x="749440" y="4632270"/>
          <a:ext cx="4791304" cy="872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2068068630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1355269242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4258877560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8913">
                  <a:extLst>
                    <a:ext uri="{9D8B030D-6E8A-4147-A177-3AD203B41FA5}">
                      <a16:colId xmlns:a16="http://schemas.microsoft.com/office/drawing/2014/main" val="1750863772"/>
                    </a:ext>
                  </a:extLst>
                </a:gridCol>
              </a:tblGrid>
              <a:tr h="29088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7F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Std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Min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25%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75%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FCNNs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7F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0.6266</a:t>
                      </a:r>
                      <a:endParaRPr lang="ko-KR" altLang="en-US" sz="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0.7843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0.0073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0.2481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0.4280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0.6130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7.966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TITT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7F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0.5821</a:t>
                      </a:r>
                      <a:endParaRPr lang="ko-KR" altLang="en-US" sz="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0.3867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0.0021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0.3004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0.4943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0.7671</a:t>
                      </a:r>
                      <a:endParaRPr lang="ko-KR" altLang="en-US" sz="800" dirty="0"/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2.6014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41427" marR="41427" marT="20713" marB="20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E6BD3DF-AB34-48F4-A3C0-F4F3C27045DD}"/>
              </a:ext>
            </a:extLst>
          </p:cNvPr>
          <p:cNvSpPr txBox="1"/>
          <p:nvPr/>
        </p:nvSpPr>
        <p:spPr>
          <a:xfrm>
            <a:off x="6395475" y="1823478"/>
            <a:ext cx="5556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실험 결과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장애물이 많은 환경에서 두     모델이 비슷한 기술적 통계를 보인다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하지만</a:t>
            </a:r>
            <a:r>
              <a:rPr lang="en-US" altLang="ko-KR" sz="2100" b="1" dirty="0">
                <a:solidFill>
                  <a:schemeClr val="tx2"/>
                </a:solidFill>
              </a:rPr>
              <a:t>, FCNNs</a:t>
            </a:r>
            <a:r>
              <a:rPr lang="ko-KR" altLang="en-US" sz="2100" b="1" dirty="0">
                <a:solidFill>
                  <a:schemeClr val="tx2"/>
                </a:solidFill>
              </a:rPr>
              <a:t> 모델의 경우 이상치</a:t>
            </a:r>
            <a:r>
              <a:rPr lang="en-US" altLang="ko-KR" sz="2100" b="1" dirty="0">
                <a:solidFill>
                  <a:schemeClr val="tx2"/>
                </a:solidFill>
              </a:rPr>
              <a:t>(Outlier)</a:t>
            </a:r>
            <a:r>
              <a:rPr lang="ko-KR" altLang="en-US" sz="2100" b="1" dirty="0">
                <a:solidFill>
                  <a:schemeClr val="tx2"/>
                </a:solidFill>
              </a:rPr>
              <a:t>를 많이 포함하고 있다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414543-B349-4A58-ACF6-373AF67FFFE5}"/>
              </a:ext>
            </a:extLst>
          </p:cNvPr>
          <p:cNvSpPr txBox="1"/>
          <p:nvPr/>
        </p:nvSpPr>
        <p:spPr>
          <a:xfrm>
            <a:off x="749440" y="5494319"/>
            <a:ext cx="5264085" cy="24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각 실험 비교 결과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00D6A-010F-4310-8A46-1D5DF7257625}"/>
              </a:ext>
            </a:extLst>
          </p:cNvPr>
          <p:cNvSpPr txBox="1"/>
          <p:nvPr/>
        </p:nvSpPr>
        <p:spPr>
          <a:xfrm>
            <a:off x="4806493" y="1728123"/>
            <a:ext cx="937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FCNNs </a:t>
            </a:r>
            <a:r>
              <a:rPr lang="ko-KR" altLang="en-US" sz="1000" dirty="0"/>
              <a:t>모델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F88142-E2A6-407C-A9C2-68A254F4EFF6}"/>
              </a:ext>
            </a:extLst>
          </p:cNvPr>
          <p:cNvSpPr txBox="1"/>
          <p:nvPr/>
        </p:nvSpPr>
        <p:spPr>
          <a:xfrm>
            <a:off x="2289789" y="1728122"/>
            <a:ext cx="937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TITT </a:t>
            </a:r>
            <a:r>
              <a:rPr lang="ko-KR" altLang="en-US" sz="1000" dirty="0"/>
              <a:t>모델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0BCBA70-5B73-451C-8821-057002A76D04}"/>
              </a:ext>
            </a:extLst>
          </p:cNvPr>
          <p:cNvSpPr/>
          <p:nvPr/>
        </p:nvSpPr>
        <p:spPr>
          <a:xfrm>
            <a:off x="8872394" y="4126231"/>
            <a:ext cx="602427" cy="537882"/>
          </a:xfrm>
          <a:prstGeom prst="downArrow">
            <a:avLst>
              <a:gd name="adj1" fmla="val 50000"/>
              <a:gd name="adj2" fmla="val 48000"/>
            </a:avLst>
          </a:prstGeom>
          <a:solidFill>
            <a:srgbClr val="3D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523573-F4C7-406F-8B2E-43A8146D4C3A}"/>
              </a:ext>
            </a:extLst>
          </p:cNvPr>
          <p:cNvSpPr txBox="1"/>
          <p:nvPr/>
        </p:nvSpPr>
        <p:spPr>
          <a:xfrm>
            <a:off x="6310381" y="4860842"/>
            <a:ext cx="57264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tx2"/>
                </a:solidFill>
              </a:rPr>
              <a:t>제안하는 모델은 </a:t>
            </a:r>
            <a:r>
              <a:rPr lang="ko-KR" altLang="en-US" sz="2100" b="1" i="0" dirty="0" err="1">
                <a:solidFill>
                  <a:srgbClr val="C00000"/>
                </a:solidFill>
                <a:effectLst/>
                <a:latin typeface="se-nanumbarungothic"/>
              </a:rPr>
              <a:t>로버스트</a:t>
            </a:r>
            <a:r>
              <a:rPr lang="en-US" altLang="ko-KR" sz="2100" b="1" i="0" dirty="0">
                <a:solidFill>
                  <a:srgbClr val="C00000"/>
                </a:solidFill>
                <a:effectLst/>
                <a:latin typeface="se-nanumbarungothic"/>
              </a:rPr>
              <a:t>(robust)</a:t>
            </a:r>
            <a:r>
              <a:rPr lang="ko-KR" altLang="en-US" sz="2100" b="1" dirty="0">
                <a:solidFill>
                  <a:schemeClr val="tx2"/>
                </a:solidFill>
              </a:rPr>
              <a:t>한 모델이다</a:t>
            </a:r>
            <a:r>
              <a:rPr lang="en-US" altLang="ko-KR" sz="2100" b="1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7F6871-A97D-4243-ABF6-563B166959F9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165F1-D1F5-4FEA-88A0-AE10EA7FC1F7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1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2836033" cy="660429"/>
            <a:chOff x="1188881" y="351819"/>
            <a:chExt cx="2836033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518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TITT </a:t>
              </a:r>
              <a:r>
                <a:rPr lang="ko-KR" altLang="en-US" sz="1200" dirty="0"/>
                <a:t>알고리즘 제안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28360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ICTC 2021 </a:t>
              </a:r>
              <a:r>
                <a:rPr lang="ko-KR" altLang="en-US" sz="2200" dirty="0"/>
                <a:t>논문 투고</a:t>
              </a:r>
            </a:p>
          </p:txBody>
        </p:sp>
      </p:grpSp>
      <p:pic>
        <p:nvPicPr>
          <p:cNvPr id="6" name="그림 5" descr="텍스트, 신문, 스크린샷, 서류이(가) 표시된 사진&#10;&#10;자동 생성된 설명">
            <a:extLst>
              <a:ext uri="{FF2B5EF4-FFF2-40B4-BE49-F238E27FC236}">
                <a16:creationId xmlns:a16="http://schemas.microsoft.com/office/drawing/2014/main" id="{4F8C9BA5-088F-45D7-8C10-535379BF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77" y="1712472"/>
            <a:ext cx="4839010" cy="397094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8BD4-40B6-4F01-88D1-BDE5EAE3C50D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99089D-8839-48F9-BEAC-B91C5CFD8AF2}"/>
              </a:ext>
            </a:extLst>
          </p:cNvPr>
          <p:cNvSpPr txBox="1"/>
          <p:nvPr/>
        </p:nvSpPr>
        <p:spPr>
          <a:xfrm>
            <a:off x="749440" y="5763263"/>
            <a:ext cx="5264085" cy="24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&lt;ICTC</a:t>
            </a:r>
            <a:r>
              <a:rPr lang="ko-KR" altLang="en-US" sz="1000" dirty="0"/>
              <a:t> 논문 발표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675EBA-0009-401E-A2A7-DFA33E65FADA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D57893-EABC-4A02-8E52-7C6AFAB1169E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C25796-B40E-4E1A-B145-ED83495934B4}"/>
              </a:ext>
            </a:extLst>
          </p:cNvPr>
          <p:cNvSpPr txBox="1"/>
          <p:nvPr/>
        </p:nvSpPr>
        <p:spPr>
          <a:xfrm>
            <a:off x="6522091" y="2877948"/>
            <a:ext cx="5384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앞선 실험 결과를 바탕으로 논문 집필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2"/>
                </a:solidFill>
              </a:rPr>
              <a:t>ICTC 2021 ‘Indoor Positioning and Navigation Systems’ </a:t>
            </a:r>
            <a:r>
              <a:rPr lang="ko-KR" altLang="en-US" sz="2100" b="1" dirty="0">
                <a:solidFill>
                  <a:schemeClr val="tx2"/>
                </a:solidFill>
              </a:rPr>
              <a:t>분야에 논문 투고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0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2-1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911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군용 시나리오 제작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&amp; 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분석</a:t>
            </a:r>
          </a:p>
          <a:p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프로젝트 목표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&amp;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계획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A0A02-7C12-4C2C-833E-E340BC41BFC9}"/>
              </a:ext>
            </a:extLst>
          </p:cNvPr>
          <p:cNvSpPr txBox="1"/>
          <p:nvPr/>
        </p:nvSpPr>
        <p:spPr>
          <a:xfrm>
            <a:off x="1863082" y="277611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(8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월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9467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3429144" cy="660429"/>
            <a:chOff x="1188881" y="351819"/>
            <a:chExt cx="3429144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691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프로젝트 목표 </a:t>
              </a:r>
              <a:r>
                <a:rPr lang="en-US" altLang="ko-KR" sz="1200" dirty="0"/>
                <a:t>&amp; </a:t>
              </a:r>
              <a:r>
                <a:rPr lang="ko-KR" altLang="en-US" sz="1200" dirty="0"/>
                <a:t>계획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34291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목표 </a:t>
              </a:r>
              <a:r>
                <a:rPr lang="en-US" altLang="ko-KR" sz="2200" dirty="0"/>
                <a:t>&amp; </a:t>
              </a:r>
              <a:r>
                <a:rPr lang="ko-KR" altLang="en-US" sz="2200" dirty="0"/>
                <a:t>핵심요소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5D092A-8B66-4369-A712-FFBFC083CFAC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2097E-ADE6-4EC7-9BEF-5818FD5E9046}"/>
              </a:ext>
            </a:extLst>
          </p:cNvPr>
          <p:cNvSpPr txBox="1"/>
          <p:nvPr/>
        </p:nvSpPr>
        <p:spPr>
          <a:xfrm>
            <a:off x="749439" y="3859759"/>
            <a:ext cx="51672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계획</a:t>
            </a:r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endParaRPr lang="en-US" altLang="ko-KR" sz="3000" b="1" dirty="0">
              <a:solidFill>
                <a:schemeClr val="tx2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시뮬레이터 환경 구축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각 </a:t>
            </a:r>
            <a:r>
              <a:rPr lang="en-US" altLang="ko-KR" sz="2100" b="1" dirty="0">
                <a:solidFill>
                  <a:schemeClr val="tx2"/>
                </a:solidFill>
              </a:rPr>
              <a:t>entity (</a:t>
            </a:r>
            <a:r>
              <a:rPr lang="ko-KR" altLang="en-US" sz="2100" b="1" dirty="0">
                <a:solidFill>
                  <a:schemeClr val="tx2"/>
                </a:solidFill>
              </a:rPr>
              <a:t>객체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환경</a:t>
            </a:r>
            <a:r>
              <a:rPr lang="en-US" altLang="ko-KR" sz="2100" b="1" dirty="0">
                <a:solidFill>
                  <a:schemeClr val="tx2"/>
                </a:solidFill>
              </a:rPr>
              <a:t>) </a:t>
            </a:r>
            <a:r>
              <a:rPr lang="ko-KR" altLang="en-US" sz="2100" b="1" dirty="0">
                <a:solidFill>
                  <a:schemeClr val="tx2"/>
                </a:solidFill>
              </a:rPr>
              <a:t>속성 </a:t>
            </a:r>
            <a:r>
              <a:rPr lang="en-US" altLang="ko-KR" sz="2100" b="1" dirty="0">
                <a:solidFill>
                  <a:schemeClr val="tx2"/>
                </a:solidFill>
              </a:rPr>
              <a:t>&amp; </a:t>
            </a:r>
            <a:r>
              <a:rPr lang="ko-KR" altLang="en-US" sz="2100" b="1" dirty="0">
                <a:solidFill>
                  <a:schemeClr val="tx2"/>
                </a:solidFill>
              </a:rPr>
              <a:t>객체들 간상호작용 분석 </a:t>
            </a:r>
            <a:r>
              <a:rPr lang="en-US" altLang="ko-KR" sz="2100" b="1" dirty="0">
                <a:solidFill>
                  <a:schemeClr val="tx2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주어진 상황에서 시나리오 제작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569673F-8B0F-47D9-BA28-69E561D41CC4}"/>
              </a:ext>
            </a:extLst>
          </p:cNvPr>
          <p:cNvCxnSpPr>
            <a:cxnSpLocks/>
          </p:cNvCxnSpPr>
          <p:nvPr/>
        </p:nvCxnSpPr>
        <p:spPr>
          <a:xfrm flipH="1">
            <a:off x="749440" y="3536135"/>
            <a:ext cx="9868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F92CAD-D452-4D69-AB1D-3FA6823C1555}"/>
              </a:ext>
            </a:extLst>
          </p:cNvPr>
          <p:cNvSpPr txBox="1"/>
          <p:nvPr/>
        </p:nvSpPr>
        <p:spPr>
          <a:xfrm>
            <a:off x="749439" y="1469875"/>
            <a:ext cx="50865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요구사항</a:t>
            </a:r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endParaRPr lang="en-US" altLang="ko-KR" sz="3000" b="1" dirty="0">
              <a:solidFill>
                <a:schemeClr val="tx2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en-US" altLang="ko-KR" sz="2100" b="1" dirty="0">
                <a:solidFill>
                  <a:schemeClr val="tx2"/>
                </a:solidFill>
              </a:rPr>
              <a:t>VT-MAK</a:t>
            </a:r>
            <a:r>
              <a:rPr lang="ko-KR" altLang="en-US" sz="2100" b="1" dirty="0">
                <a:solidFill>
                  <a:schemeClr val="tx2"/>
                </a:solidFill>
              </a:rPr>
              <a:t> 프로그램 분석을 통해 다양한  군용 시나리오 제작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메타 데이터 분석</a:t>
            </a:r>
            <a:r>
              <a:rPr lang="en-US" altLang="ko-KR" sz="2100" b="1" dirty="0">
                <a:solidFill>
                  <a:schemeClr val="tx2"/>
                </a:solidFill>
              </a:rPr>
              <a:t> </a:t>
            </a:r>
            <a:r>
              <a:rPr lang="ko-KR" altLang="en-US" sz="2100" b="1" dirty="0">
                <a:solidFill>
                  <a:schemeClr val="tx2"/>
                </a:solidFill>
              </a:rPr>
              <a:t>및  데이터 구축 매뉴얼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AE2FE-276F-4B3D-A4C0-DB28AB1A82BC}"/>
              </a:ext>
            </a:extLst>
          </p:cNvPr>
          <p:cNvSpPr txBox="1"/>
          <p:nvPr/>
        </p:nvSpPr>
        <p:spPr>
          <a:xfrm>
            <a:off x="6355966" y="1469875"/>
            <a:ext cx="508658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목표 </a:t>
            </a:r>
            <a:endParaRPr lang="en-US" altLang="ko-KR" sz="3000" b="1" dirty="0">
              <a:solidFill>
                <a:srgbClr val="3D3D3D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정해진 병력으로 분대를 구성하고 적에 대항하는 시나리오 및 데이터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EC700-F8E8-4D81-9EE4-AA679C997EF5}"/>
              </a:ext>
            </a:extLst>
          </p:cNvPr>
          <p:cNvSpPr txBox="1"/>
          <p:nvPr/>
        </p:nvSpPr>
        <p:spPr>
          <a:xfrm>
            <a:off x="6355966" y="3859758"/>
            <a:ext cx="508659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핵심요소 </a:t>
            </a:r>
            <a:endParaRPr lang="en-US" altLang="ko-KR" sz="3000" b="1" dirty="0">
              <a:solidFill>
                <a:srgbClr val="3D3D3D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주어진 상황을 </a:t>
            </a:r>
            <a:r>
              <a:rPr lang="en-US" altLang="ko-KR" sz="2100" b="1" dirty="0">
                <a:solidFill>
                  <a:srgbClr val="C00000"/>
                </a:solidFill>
              </a:rPr>
              <a:t>VT-MAK</a:t>
            </a:r>
            <a:r>
              <a:rPr lang="ko-KR" altLang="en-US" sz="2100" b="1" dirty="0">
                <a:solidFill>
                  <a:schemeClr val="tx2"/>
                </a:solidFill>
              </a:rPr>
              <a:t>을 통해 그대로 구현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만들어진 시나리오를 통해 에이전트를 학습시킬 </a:t>
            </a:r>
            <a:r>
              <a:rPr lang="ko-KR" altLang="en-US" sz="2100" b="1" dirty="0">
                <a:solidFill>
                  <a:srgbClr val="C00000"/>
                </a:solidFill>
              </a:rPr>
              <a:t>데이터셋 구축</a:t>
            </a:r>
            <a:endParaRPr lang="en-US" altLang="ko-KR" sz="21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8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2-2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911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군용 시나리오 제작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&amp; 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분석</a:t>
            </a:r>
          </a:p>
          <a:p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- VT-MAK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분석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88620-2C0D-4471-BE70-311674BCFAF2}"/>
              </a:ext>
            </a:extLst>
          </p:cNvPr>
          <p:cNvSpPr txBox="1"/>
          <p:nvPr/>
        </p:nvSpPr>
        <p:spPr>
          <a:xfrm>
            <a:off x="1863082" y="277611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(8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월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6923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3807902" cy="660429"/>
            <a:chOff x="1188881" y="351819"/>
            <a:chExt cx="3807902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952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VT-MAK </a:t>
              </a:r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분석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38079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VT-MAK Dataset </a:t>
              </a:r>
              <a:r>
                <a:rPr lang="ko-KR" altLang="en-US" sz="2200" dirty="0"/>
                <a:t>구성 </a:t>
              </a:r>
              <a:r>
                <a:rPr lang="en-US" altLang="ko-KR" sz="2200" dirty="0"/>
                <a:t>– </a:t>
              </a:r>
              <a:r>
                <a:rPr lang="ko-KR" altLang="en-US" sz="2200" dirty="0"/>
                <a:t>객체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EFA5CEE-74E7-450B-B9DA-323804F92CD6}"/>
              </a:ext>
            </a:extLst>
          </p:cNvPr>
          <p:cNvCxnSpPr/>
          <p:nvPr/>
        </p:nvCxnSpPr>
        <p:spPr>
          <a:xfrm>
            <a:off x="7412334" y="1574320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266ABAD-4074-47AD-9172-9A70C835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320484"/>
            <a:ext cx="1973529" cy="47487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9CE479-569A-420F-90BF-6DD63583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965" y="1320485"/>
            <a:ext cx="1962413" cy="4748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752557-7874-47BF-9D34-55BACE207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667" y="1320490"/>
            <a:ext cx="2101777" cy="4748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8EA38-283D-4B11-B570-3F2ECAECB9C9}"/>
              </a:ext>
            </a:extLst>
          </p:cNvPr>
          <p:cNvSpPr txBox="1"/>
          <p:nvPr/>
        </p:nvSpPr>
        <p:spPr>
          <a:xfrm>
            <a:off x="460789" y="6153532"/>
            <a:ext cx="6420655" cy="24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&lt;VT-MAK</a:t>
            </a:r>
            <a:r>
              <a:rPr lang="ko-KR" altLang="en-US" sz="1000" dirty="0"/>
              <a:t>에 존재하는 객체 종류 리스트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3EBF6B-082B-40F3-A290-B17000332051}"/>
              </a:ext>
            </a:extLst>
          </p:cNvPr>
          <p:cNvSpPr txBox="1"/>
          <p:nvPr/>
        </p:nvSpPr>
        <p:spPr>
          <a:xfrm>
            <a:off x="7588908" y="2032848"/>
            <a:ext cx="42663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공군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지상군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해군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건물 등    다양한 종류의 객체가 존재한다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기본적으로 등록된 정보를      바탕으로 시뮬레이션 안에서  임무를 수행한다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이러한 스펙 정보들은 수정이 가능하다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20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01461" y="1772770"/>
            <a:ext cx="6833286" cy="584775"/>
            <a:chOff x="212651" y="3255887"/>
            <a:chExt cx="6833286" cy="584775"/>
          </a:xfrm>
        </p:grpSpPr>
        <p:sp>
          <p:nvSpPr>
            <p:cNvPr id="23" name="TextBox 22"/>
            <p:cNvSpPr txBox="1"/>
            <p:nvPr/>
          </p:nvSpPr>
          <p:spPr>
            <a:xfrm>
              <a:off x="212651" y="325588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7992" y="3255887"/>
              <a:ext cx="62879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pc="-150" dirty="0" err="1">
                  <a:solidFill>
                    <a:schemeClr val="bg1"/>
                  </a:solidFill>
                </a:rPr>
                <a:t>딥러닝을</a:t>
              </a:r>
              <a:r>
                <a:rPr lang="ko-KR" altLang="en-US" sz="3200" spc="-150" dirty="0">
                  <a:solidFill>
                    <a:schemeClr val="bg1"/>
                  </a:solidFill>
                </a:rPr>
                <a:t> 활용한 </a:t>
              </a:r>
              <a:r>
                <a:rPr lang="en-US" altLang="ko-KR" sz="3200" spc="-150" dirty="0">
                  <a:solidFill>
                    <a:schemeClr val="bg1"/>
                  </a:solidFill>
                </a:rPr>
                <a:t>UWB </a:t>
              </a:r>
              <a:r>
                <a:rPr lang="ko-KR" altLang="en-US" sz="3200" spc="-150" dirty="0">
                  <a:solidFill>
                    <a:schemeClr val="bg1"/>
                  </a:solidFill>
                </a:rPr>
                <a:t>실험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01461" y="3474949"/>
            <a:ext cx="6776241" cy="584775"/>
            <a:chOff x="4952427" y="3207822"/>
            <a:chExt cx="6776241" cy="584775"/>
          </a:xfrm>
        </p:grpSpPr>
        <p:sp>
          <p:nvSpPr>
            <p:cNvPr id="19" name="TextBox 18"/>
            <p:cNvSpPr txBox="1"/>
            <p:nvPr/>
          </p:nvSpPr>
          <p:spPr>
            <a:xfrm>
              <a:off x="4952427" y="320782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2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21814" y="3207822"/>
              <a:ext cx="62068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/>
                  </a:solidFill>
                </a:rPr>
                <a:t>군용 시나리오 제작 </a:t>
              </a:r>
              <a:r>
                <a:rPr lang="en-US" altLang="ko-KR" sz="3200" spc="-150" dirty="0">
                  <a:solidFill>
                    <a:schemeClr val="bg1"/>
                  </a:solidFill>
                </a:rPr>
                <a:t>&amp; </a:t>
              </a:r>
              <a:r>
                <a:rPr lang="ko-KR" altLang="en-US" sz="3200" spc="-150" dirty="0">
                  <a:solidFill>
                    <a:schemeClr val="bg1"/>
                  </a:solidFill>
                </a:rPr>
                <a:t>분석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694717E-1252-44BE-BB6C-86D86167D214}"/>
              </a:ext>
            </a:extLst>
          </p:cNvPr>
          <p:cNvGrpSpPr/>
          <p:nvPr/>
        </p:nvGrpSpPr>
        <p:grpSpPr>
          <a:xfrm>
            <a:off x="901461" y="5177128"/>
            <a:ext cx="2788411" cy="584775"/>
            <a:chOff x="4952427" y="3207822"/>
            <a:chExt cx="278841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DF1BE8-9647-4AC0-BF42-A0AD01F036A6}"/>
                </a:ext>
              </a:extLst>
            </p:cNvPr>
            <p:cNvSpPr txBox="1"/>
            <p:nvPr/>
          </p:nvSpPr>
          <p:spPr>
            <a:xfrm>
              <a:off x="4952427" y="320782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671707-D0AD-470C-97F2-678CF420F96C}"/>
                </a:ext>
              </a:extLst>
            </p:cNvPr>
            <p:cNvSpPr txBox="1"/>
            <p:nvPr/>
          </p:nvSpPr>
          <p:spPr>
            <a:xfrm>
              <a:off x="5521813" y="3207822"/>
              <a:ext cx="2219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1"/>
                  </a:solidFill>
                </a:rPr>
                <a:t>마무리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273122-AAFF-46AC-A8B8-385CD92A3E8B}"/>
              </a:ext>
            </a:extLst>
          </p:cNvPr>
          <p:cNvSpPr txBox="1"/>
          <p:nvPr/>
        </p:nvSpPr>
        <p:spPr>
          <a:xfrm>
            <a:off x="1522946" y="2405599"/>
            <a:ext cx="3324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pc="-150" dirty="0">
                <a:solidFill>
                  <a:schemeClr val="bg1"/>
                </a:solidFill>
              </a:rPr>
              <a:t>실험 목표 </a:t>
            </a:r>
            <a:r>
              <a:rPr lang="en-US" altLang="ko-KR" spc="-150" dirty="0">
                <a:solidFill>
                  <a:schemeClr val="bg1"/>
                </a:solidFill>
              </a:rPr>
              <a:t>&amp; </a:t>
            </a:r>
            <a:r>
              <a:rPr lang="ko-KR" altLang="en-US" spc="-150" dirty="0">
                <a:solidFill>
                  <a:schemeClr val="bg1"/>
                </a:solidFill>
              </a:rPr>
              <a:t>환경 구축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pc="-150" dirty="0">
                <a:solidFill>
                  <a:schemeClr val="bg1"/>
                </a:solidFill>
              </a:rPr>
              <a:t>기존 알고리즘 성능 분석 실험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pc="-150" dirty="0">
                <a:solidFill>
                  <a:schemeClr val="bg1"/>
                </a:solidFill>
              </a:rPr>
              <a:t>TITT </a:t>
            </a:r>
            <a:r>
              <a:rPr lang="ko-KR" altLang="en-US" spc="-150" dirty="0">
                <a:solidFill>
                  <a:schemeClr val="bg1"/>
                </a:solidFill>
              </a:rPr>
              <a:t>알고리즘 제안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9A565D-47E2-465B-8496-7C824EE8D5D8}"/>
              </a:ext>
            </a:extLst>
          </p:cNvPr>
          <p:cNvSpPr txBox="1"/>
          <p:nvPr/>
        </p:nvSpPr>
        <p:spPr>
          <a:xfrm>
            <a:off x="1470847" y="4059724"/>
            <a:ext cx="3324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pc="-150" dirty="0">
                <a:solidFill>
                  <a:schemeClr val="bg1"/>
                </a:solidFill>
              </a:rPr>
              <a:t>프로젝트 목표 </a:t>
            </a:r>
            <a:r>
              <a:rPr lang="en-US" altLang="ko-KR" spc="-150" dirty="0">
                <a:solidFill>
                  <a:schemeClr val="bg1"/>
                </a:solidFill>
              </a:rPr>
              <a:t>&amp; </a:t>
            </a:r>
            <a:r>
              <a:rPr lang="ko-KR" altLang="en-US" spc="-150" dirty="0">
                <a:solidFill>
                  <a:schemeClr val="bg1"/>
                </a:solidFill>
              </a:rPr>
              <a:t>계획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pc="-150" dirty="0">
                <a:solidFill>
                  <a:schemeClr val="bg1"/>
                </a:solidFill>
              </a:rPr>
              <a:t>VT-MAK</a:t>
            </a:r>
            <a:r>
              <a:rPr lang="ko-KR" altLang="en-US" spc="-150" dirty="0">
                <a:solidFill>
                  <a:schemeClr val="bg1"/>
                </a:solidFill>
              </a:rPr>
              <a:t> 분석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pc="-150" dirty="0">
                <a:solidFill>
                  <a:schemeClr val="bg1"/>
                </a:solidFill>
              </a:rPr>
              <a:t>시나리오 제작</a:t>
            </a: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3807902" cy="660429"/>
            <a:chOff x="1188881" y="351819"/>
            <a:chExt cx="3807902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952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VT-MAK </a:t>
              </a:r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분석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38079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VT-MAK Dataset </a:t>
              </a:r>
              <a:r>
                <a:rPr lang="ko-KR" altLang="en-US" sz="2200" dirty="0"/>
                <a:t>구성 </a:t>
              </a:r>
              <a:r>
                <a:rPr lang="en-US" altLang="ko-KR" sz="2200" dirty="0"/>
                <a:t>– </a:t>
              </a:r>
              <a:r>
                <a:rPr lang="ko-KR" altLang="en-US" sz="2200" dirty="0"/>
                <a:t>객체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EFA5CEE-74E7-450B-B9DA-323804F92CD6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CC72FF-CE5A-4451-8EE0-EEBFCC7B4750}"/>
              </a:ext>
            </a:extLst>
          </p:cNvPr>
          <p:cNvSpPr txBox="1"/>
          <p:nvPr/>
        </p:nvSpPr>
        <p:spPr>
          <a:xfrm>
            <a:off x="6389805" y="2393199"/>
            <a:ext cx="54654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국가별 보유중인 무기 리스트별로 필터링 할 수 있다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만약 필요한 객체 정보가 없다면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비슷한 능력을 지닌 유닛을 지정하고 국적을      한국으로 변경하는 방식이 가능하다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en-US" altLang="ko-KR" sz="2100" b="1" dirty="0">
                <a:solidFill>
                  <a:schemeClr val="tx2"/>
                </a:solidFill>
              </a:rPr>
              <a:t>Ex)</a:t>
            </a:r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r>
              <a:rPr lang="en-US" altLang="ko-KR" sz="2100" b="1" dirty="0">
                <a:solidFill>
                  <a:schemeClr val="tx2"/>
                </a:solidFill>
              </a:rPr>
              <a:t>K1</a:t>
            </a:r>
            <a:r>
              <a:rPr lang="ko-KR" altLang="en-US" sz="2100" b="1" dirty="0" err="1">
                <a:solidFill>
                  <a:schemeClr val="tx2"/>
                </a:solidFill>
              </a:rPr>
              <a:t>소총병</a:t>
            </a:r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r>
              <a:rPr lang="en-US" altLang="ko-KR" sz="2100" b="1" dirty="0">
                <a:solidFill>
                  <a:schemeClr val="tx2"/>
                </a:solidFill>
              </a:rPr>
              <a:t>-&gt; M4 </a:t>
            </a:r>
            <a:r>
              <a:rPr lang="ko-KR" altLang="en-US" sz="2100" b="1" dirty="0" err="1">
                <a:solidFill>
                  <a:schemeClr val="tx2"/>
                </a:solidFill>
              </a:rPr>
              <a:t>소총병</a:t>
            </a:r>
            <a:r>
              <a:rPr lang="en-US" altLang="ko-KR" sz="2100" b="1" dirty="0">
                <a:solidFill>
                  <a:schemeClr val="tx2"/>
                </a:solidFill>
              </a:rPr>
              <a:t>, FA-50 -&gt; A-10</a:t>
            </a:r>
            <a:endParaRPr lang="ko-KR" altLang="en-US" sz="21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224A40-E727-4F88-A2D1-57EC5DAE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27" y="1379230"/>
            <a:ext cx="1717207" cy="4705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2DE0D5-A79C-4933-A5B1-4012CC8D8C01}"/>
              </a:ext>
            </a:extLst>
          </p:cNvPr>
          <p:cNvSpPr txBox="1"/>
          <p:nvPr/>
        </p:nvSpPr>
        <p:spPr>
          <a:xfrm>
            <a:off x="460789" y="6153532"/>
            <a:ext cx="5264085" cy="24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&lt;VT-MAK</a:t>
            </a:r>
            <a:r>
              <a:rPr lang="ko-KR" altLang="en-US" sz="1000" dirty="0"/>
              <a:t>에 존재하는 한국군 보유 무기 종류 리스트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402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4529253" cy="660429"/>
            <a:chOff x="1188881" y="351819"/>
            <a:chExt cx="4529253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952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VT-MAK </a:t>
              </a:r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분석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45292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VT-MAK Dataset </a:t>
              </a:r>
              <a:r>
                <a:rPr lang="ko-KR" altLang="en-US" sz="2200" dirty="0"/>
                <a:t>구성 </a:t>
              </a:r>
              <a:r>
                <a:rPr lang="en-US" altLang="ko-KR" sz="2200" dirty="0"/>
                <a:t>– </a:t>
              </a:r>
              <a:r>
                <a:rPr lang="ko-KR" altLang="en-US" sz="2200" dirty="0"/>
                <a:t>객체 속성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C81F04-888D-4ED3-88BC-09BDE5118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642"/>
          <a:stretch/>
        </p:blipFill>
        <p:spPr>
          <a:xfrm>
            <a:off x="625814" y="1794744"/>
            <a:ext cx="4897559" cy="326851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1DDDA0-ECD1-4AB9-A533-E091E641321B}"/>
              </a:ext>
            </a:extLst>
          </p:cNvPr>
          <p:cNvGrpSpPr/>
          <p:nvPr/>
        </p:nvGrpSpPr>
        <p:grpSpPr>
          <a:xfrm>
            <a:off x="6096000" y="1361654"/>
            <a:ext cx="4897559" cy="4134691"/>
            <a:chOff x="6522091" y="1349437"/>
            <a:chExt cx="4897559" cy="41346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CEA54A-B5FB-4C93-9A3B-7D260EFF8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61"/>
            <a:stretch/>
          </p:blipFill>
          <p:spPr>
            <a:xfrm>
              <a:off x="6522091" y="1349437"/>
              <a:ext cx="4897559" cy="23978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BBC445-D73B-4017-9677-FB82D84A5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946"/>
            <a:stretch/>
          </p:blipFill>
          <p:spPr>
            <a:xfrm>
              <a:off x="6522091" y="3747277"/>
              <a:ext cx="4897559" cy="173685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C87ACF-8FDE-40B4-A8C6-7C7A2FC1D4DA}"/>
              </a:ext>
            </a:extLst>
          </p:cNvPr>
          <p:cNvSpPr txBox="1"/>
          <p:nvPr/>
        </p:nvSpPr>
        <p:spPr>
          <a:xfrm>
            <a:off x="6355597" y="5657818"/>
            <a:ext cx="4378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객체의 메타데이터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30161-91BE-4CC4-B9A9-5EF4C998B72C}"/>
              </a:ext>
            </a:extLst>
          </p:cNvPr>
          <p:cNvSpPr txBox="1"/>
          <p:nvPr/>
        </p:nvSpPr>
        <p:spPr>
          <a:xfrm>
            <a:off x="885411" y="5657818"/>
            <a:ext cx="4378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객체의 실시간 속성 데이터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9841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8793241" cy="660429"/>
            <a:chOff x="1188881" y="351819"/>
            <a:chExt cx="8793241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952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VT-MAK </a:t>
              </a:r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분석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87932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VT-MAK</a:t>
              </a:r>
              <a:r>
                <a:rPr lang="ko-KR" altLang="en-US" sz="2200" dirty="0"/>
                <a:t>을 활용한</a:t>
              </a:r>
              <a:r>
                <a:rPr lang="en-US" altLang="ko-KR" sz="2200" dirty="0"/>
                <a:t> </a:t>
              </a:r>
              <a:r>
                <a:rPr lang="ko-KR" altLang="en-US" sz="2200" dirty="0"/>
                <a:t>딥러닝 훈련 </a:t>
              </a:r>
              <a:r>
                <a:rPr lang="en-US" altLang="ko-KR" sz="2200" dirty="0"/>
                <a:t>Dataset </a:t>
              </a:r>
              <a:r>
                <a:rPr lang="ko-KR" altLang="en-US" sz="2200" dirty="0"/>
                <a:t>구축 방안 </a:t>
              </a:r>
              <a:r>
                <a:rPr lang="en-US" altLang="ko-KR" sz="2200" dirty="0"/>
                <a:t>– </a:t>
              </a:r>
              <a:r>
                <a:rPr lang="ko-KR" altLang="en-US" sz="2200" dirty="0"/>
                <a:t>객체 간 임무 부여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EFA5CEE-74E7-450B-B9DA-323804F92CD6}"/>
              </a:ext>
            </a:extLst>
          </p:cNvPr>
          <p:cNvCxnSpPr/>
          <p:nvPr/>
        </p:nvCxnSpPr>
        <p:spPr>
          <a:xfrm>
            <a:off x="7408433" y="1784331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A4E3E9-27A4-44AC-9424-DA9AE1278287}"/>
              </a:ext>
            </a:extLst>
          </p:cNvPr>
          <p:cNvSpPr txBox="1"/>
          <p:nvPr/>
        </p:nvSpPr>
        <p:spPr>
          <a:xfrm>
            <a:off x="7774723" y="2455056"/>
            <a:ext cx="4080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이렇게 어떤 객체가 순서대로 어떤 행동을 할 것인가에 대해 </a:t>
            </a:r>
            <a:r>
              <a:rPr lang="en-US" altLang="ko-KR" sz="2100" b="1" dirty="0">
                <a:solidFill>
                  <a:srgbClr val="002060"/>
                </a:solidFill>
              </a:rPr>
              <a:t>Plan</a:t>
            </a:r>
            <a:r>
              <a:rPr lang="ko-KR" altLang="en-US" sz="2100" b="1" dirty="0">
                <a:solidFill>
                  <a:schemeClr val="tx2"/>
                </a:solidFill>
              </a:rPr>
              <a:t> 설정이 가능하다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즉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수송선 같은 </a:t>
            </a:r>
            <a:r>
              <a:rPr lang="ko-KR" altLang="en-US" sz="2100" b="1" dirty="0">
                <a:solidFill>
                  <a:srgbClr val="C00000"/>
                </a:solidFill>
              </a:rPr>
              <a:t>객체</a:t>
            </a:r>
            <a:r>
              <a:rPr lang="ko-KR" altLang="en-US" sz="2100" b="1" dirty="0">
                <a:solidFill>
                  <a:schemeClr val="tx2"/>
                </a:solidFill>
              </a:rPr>
              <a:t>는        </a:t>
            </a:r>
            <a:r>
              <a:rPr lang="ko-KR" altLang="en-US" sz="2100" b="1" dirty="0">
                <a:solidFill>
                  <a:srgbClr val="C00000"/>
                </a:solidFill>
              </a:rPr>
              <a:t>클래스</a:t>
            </a:r>
            <a:r>
              <a:rPr lang="ko-KR" altLang="en-US" sz="2100" b="1" dirty="0">
                <a:solidFill>
                  <a:schemeClr val="tx2"/>
                </a:solidFill>
              </a:rPr>
              <a:t>에 해당되며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>
                <a:solidFill>
                  <a:schemeClr val="tx2"/>
                </a:solidFill>
              </a:rPr>
              <a:t>이 안에서 수행할 </a:t>
            </a:r>
            <a:r>
              <a:rPr lang="en-US" altLang="ko-KR" sz="2100" b="1" dirty="0">
                <a:solidFill>
                  <a:srgbClr val="002060"/>
                </a:solidFill>
              </a:rPr>
              <a:t>Plan</a:t>
            </a:r>
            <a:r>
              <a:rPr lang="ko-KR" altLang="en-US" sz="2100" b="1" dirty="0">
                <a:solidFill>
                  <a:schemeClr val="tx2"/>
                </a:solidFill>
              </a:rPr>
              <a:t>이 </a:t>
            </a:r>
            <a:r>
              <a:rPr lang="ko-KR" altLang="en-US" sz="2100" b="1" dirty="0">
                <a:solidFill>
                  <a:srgbClr val="002060"/>
                </a:solidFill>
              </a:rPr>
              <a:t>메소드</a:t>
            </a:r>
            <a:r>
              <a:rPr lang="ko-KR" altLang="en-US" sz="2100" b="1" dirty="0">
                <a:solidFill>
                  <a:schemeClr val="tx2"/>
                </a:solidFill>
              </a:rPr>
              <a:t>이다</a:t>
            </a:r>
            <a:r>
              <a:rPr lang="en-US" altLang="ko-KR" sz="2100" b="1" dirty="0">
                <a:solidFill>
                  <a:schemeClr val="tx2"/>
                </a:solidFill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4D4B35-5E61-467B-9DF5-A223374B6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5" t="10256" r="14698" b="9597"/>
          <a:stretch/>
        </p:blipFill>
        <p:spPr>
          <a:xfrm>
            <a:off x="625814" y="1272784"/>
            <a:ext cx="5980497" cy="41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8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8793241" cy="660429"/>
            <a:chOff x="1188881" y="351819"/>
            <a:chExt cx="8793241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952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VT-MAK </a:t>
              </a:r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분석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87932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VT-MAK</a:t>
              </a:r>
              <a:r>
                <a:rPr lang="ko-KR" altLang="en-US" sz="2200" dirty="0"/>
                <a:t>을 활용한</a:t>
              </a:r>
              <a:r>
                <a:rPr lang="en-US" altLang="ko-KR" sz="2200" dirty="0"/>
                <a:t> </a:t>
              </a:r>
              <a:r>
                <a:rPr lang="ko-KR" altLang="en-US" sz="2200" dirty="0"/>
                <a:t>딥러닝 훈련 </a:t>
              </a:r>
              <a:r>
                <a:rPr lang="en-US" altLang="ko-KR" sz="2200" dirty="0"/>
                <a:t>Dataset </a:t>
              </a:r>
              <a:r>
                <a:rPr lang="ko-KR" altLang="en-US" sz="2200" dirty="0"/>
                <a:t>구축 방안 </a:t>
              </a:r>
              <a:r>
                <a:rPr lang="en-US" altLang="ko-KR" sz="2200" dirty="0"/>
                <a:t>– </a:t>
              </a:r>
              <a:r>
                <a:rPr lang="ko-KR" altLang="en-US" sz="2200" dirty="0"/>
                <a:t>객체 간 상호작용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EFA5CEE-74E7-450B-B9DA-323804F92CD6}"/>
              </a:ext>
            </a:extLst>
          </p:cNvPr>
          <p:cNvCxnSpPr/>
          <p:nvPr/>
        </p:nvCxnSpPr>
        <p:spPr>
          <a:xfrm>
            <a:off x="7261609" y="1670509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44A184-CADA-477D-8878-FBB27A6417FD}"/>
              </a:ext>
            </a:extLst>
          </p:cNvPr>
          <p:cNvSpPr txBox="1"/>
          <p:nvPr/>
        </p:nvSpPr>
        <p:spPr>
          <a:xfrm>
            <a:off x="7332583" y="2001226"/>
            <a:ext cx="485941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임무를 마치거나 혹은 파괴되었을 때 </a:t>
            </a:r>
            <a:r>
              <a:rPr lang="en-US" altLang="ko-KR" sz="2100" b="1" dirty="0">
                <a:solidFill>
                  <a:srgbClr val="C00000"/>
                </a:solidFill>
              </a:rPr>
              <a:t>Broadcast </a:t>
            </a:r>
            <a:r>
              <a:rPr lang="ko-KR" altLang="en-US" sz="2100" b="1" dirty="0">
                <a:solidFill>
                  <a:srgbClr val="C00000"/>
                </a:solidFill>
              </a:rPr>
              <a:t>기능</a:t>
            </a:r>
            <a:r>
              <a:rPr lang="ko-KR" altLang="en-US" sz="2100" b="1" dirty="0">
                <a:solidFill>
                  <a:schemeClr val="tx2"/>
                </a:solidFill>
              </a:rPr>
              <a:t>을 사용할 수 있다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이를 통해 다른 객체는 </a:t>
            </a:r>
            <a:r>
              <a:rPr lang="en-US" altLang="ko-KR" sz="2100" b="1" dirty="0">
                <a:solidFill>
                  <a:schemeClr val="tx2"/>
                </a:solidFill>
              </a:rPr>
              <a:t>Broadcast</a:t>
            </a:r>
            <a:r>
              <a:rPr lang="ko-KR" altLang="en-US" sz="2100" b="1" dirty="0">
                <a:solidFill>
                  <a:schemeClr val="tx2"/>
                </a:solidFill>
              </a:rPr>
              <a:t>를 통해서 </a:t>
            </a:r>
            <a:r>
              <a:rPr lang="ko-KR" altLang="en-US" sz="2100" b="1" dirty="0">
                <a:solidFill>
                  <a:srgbClr val="C00000"/>
                </a:solidFill>
              </a:rPr>
              <a:t>명령 혹은 상황 정보</a:t>
            </a:r>
            <a:r>
              <a:rPr lang="ko-KR" altLang="en-US" sz="2100" b="1" dirty="0">
                <a:solidFill>
                  <a:schemeClr val="tx2"/>
                </a:solidFill>
              </a:rPr>
              <a:t> 전달할 수 있다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전달받은 정보를 </a:t>
            </a:r>
            <a:r>
              <a:rPr lang="en-US" altLang="ko-KR" sz="2100" b="1" dirty="0">
                <a:solidFill>
                  <a:srgbClr val="C00000"/>
                </a:solidFill>
              </a:rPr>
              <a:t>Trigger</a:t>
            </a:r>
            <a:r>
              <a:rPr lang="en-US" altLang="ko-KR" sz="2100" b="1" dirty="0">
                <a:solidFill>
                  <a:schemeClr val="tx2"/>
                </a:solidFill>
              </a:rPr>
              <a:t> </a:t>
            </a:r>
            <a:r>
              <a:rPr lang="ko-KR" altLang="en-US" sz="2100" b="1" dirty="0">
                <a:solidFill>
                  <a:schemeClr val="tx2"/>
                </a:solidFill>
              </a:rPr>
              <a:t>삼아 </a:t>
            </a:r>
            <a:r>
              <a:rPr lang="en-US" altLang="ko-KR" sz="2100" b="1" dirty="0">
                <a:solidFill>
                  <a:schemeClr val="tx2"/>
                </a:solidFill>
              </a:rPr>
              <a:t>Plan</a:t>
            </a:r>
            <a:r>
              <a:rPr lang="ko-KR" altLang="en-US" sz="2100" b="1" dirty="0">
                <a:solidFill>
                  <a:schemeClr val="tx2"/>
                </a:solidFill>
              </a:rPr>
              <a:t>이 실행되도록 할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B5DC09-B14B-419C-A52B-7AAF92F9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84" y="1722674"/>
            <a:ext cx="65627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6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7554569" cy="660429"/>
            <a:chOff x="1188881" y="351819"/>
            <a:chExt cx="7554569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952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solidFill>
                    <a:schemeClr val="tx2"/>
                  </a:solidFill>
                  <a:latin typeface="+mn-ea"/>
                </a:rPr>
                <a:t>VT-MAK </a:t>
              </a:r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분석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75545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VT-MAK</a:t>
              </a:r>
              <a:r>
                <a:rPr lang="ko-KR" altLang="en-US" sz="2200" dirty="0"/>
                <a:t>을 활용한</a:t>
              </a:r>
              <a:r>
                <a:rPr lang="en-US" altLang="ko-KR" sz="2200" dirty="0"/>
                <a:t> </a:t>
              </a:r>
              <a:r>
                <a:rPr lang="ko-KR" altLang="en-US" sz="2200" dirty="0"/>
                <a:t>딥러닝 훈련 </a:t>
              </a:r>
              <a:r>
                <a:rPr lang="en-US" altLang="ko-KR" sz="2200" dirty="0"/>
                <a:t>Dataset </a:t>
              </a:r>
              <a:r>
                <a:rPr lang="ko-KR" altLang="en-US" sz="2200" dirty="0"/>
                <a:t>구축 방안 </a:t>
              </a:r>
              <a:r>
                <a:rPr lang="en-US" altLang="ko-KR" sz="2200" dirty="0"/>
                <a:t>– AI </a:t>
              </a:r>
              <a:r>
                <a:rPr lang="ko-KR" altLang="en-US" sz="2200" dirty="0"/>
                <a:t>기능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D7F5A-7EFC-4318-B2D2-47EFC7C38454}"/>
              </a:ext>
            </a:extLst>
          </p:cNvPr>
          <p:cNvSpPr txBox="1"/>
          <p:nvPr/>
        </p:nvSpPr>
        <p:spPr>
          <a:xfrm>
            <a:off x="7479630" y="2527431"/>
            <a:ext cx="4477908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확률과 행동원리에 입각한 판단으로 </a:t>
            </a:r>
            <a:r>
              <a:rPr lang="ko-KR" altLang="en-US" sz="2100" b="1" dirty="0">
                <a:solidFill>
                  <a:srgbClr val="C00000"/>
                </a:solidFill>
              </a:rPr>
              <a:t>모의 결과가 바뀜</a:t>
            </a:r>
            <a:endParaRPr lang="en-US" altLang="ko-KR" sz="21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 err="1">
                <a:solidFill>
                  <a:schemeClr val="tx2"/>
                </a:solidFill>
              </a:rPr>
              <a:t>몬테카를로</a:t>
            </a:r>
            <a:r>
              <a:rPr lang="ko-KR" altLang="en-US" sz="2100" b="1" dirty="0">
                <a:solidFill>
                  <a:schemeClr val="tx2"/>
                </a:solidFill>
              </a:rPr>
              <a:t> 시뮬레이션을          반복함으로써 현실처럼 다양한 모의 결과를 도출할 수 있음</a:t>
            </a:r>
            <a:r>
              <a:rPr lang="en-US" altLang="ko-KR" sz="2100" b="1" dirty="0">
                <a:solidFill>
                  <a:schemeClr val="tx2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D3A5E-3594-4F00-9E3B-85242156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5" y="1336603"/>
            <a:ext cx="64865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91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2-3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9119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군용 시나리오 제작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&amp; 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분석</a:t>
            </a:r>
          </a:p>
          <a:p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시나리오 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6794F-86B0-48F6-BA3A-2E8B754637CA}"/>
              </a:ext>
            </a:extLst>
          </p:cNvPr>
          <p:cNvSpPr txBox="1"/>
          <p:nvPr/>
        </p:nvSpPr>
        <p:spPr>
          <a:xfrm>
            <a:off x="1863082" y="277611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(8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월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5497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시나리오 제작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시나리오 구성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C8C46E-5D20-40AC-8BD7-4A38680E34C1}"/>
              </a:ext>
            </a:extLst>
          </p:cNvPr>
          <p:cNvSpPr txBox="1"/>
          <p:nvPr/>
        </p:nvSpPr>
        <p:spPr>
          <a:xfrm>
            <a:off x="2704150" y="5776944"/>
            <a:ext cx="6875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주어진 상황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3B833B-E989-46D6-BE94-F7ABCC841193}"/>
              </a:ext>
            </a:extLst>
          </p:cNvPr>
          <p:cNvSpPr/>
          <p:nvPr/>
        </p:nvSpPr>
        <p:spPr>
          <a:xfrm>
            <a:off x="2704150" y="1491784"/>
            <a:ext cx="6875130" cy="41945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7FE3D-7BA5-4865-AEAE-4B6486857CA0}"/>
              </a:ext>
            </a:extLst>
          </p:cNvPr>
          <p:cNvSpPr txBox="1"/>
          <p:nvPr/>
        </p:nvSpPr>
        <p:spPr>
          <a:xfrm>
            <a:off x="2860999" y="1385812"/>
            <a:ext cx="6696008" cy="411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시나리오 구성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내외 교전 시나리오 영상 생성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엘리자베스급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항공 모함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CH-47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Chinhook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호버크래프트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M4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소총수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M4A1-M203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유탄병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M60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기관총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위생병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AH-64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아파치 공격 헬기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T-80U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탱크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M2A2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장갑차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AK-47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AK-47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SAM6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런쳐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PT-76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전차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RPG-7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대전차병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테러리스트 소탕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510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3429144" cy="660429"/>
            <a:chOff x="1188881" y="351819"/>
            <a:chExt cx="3429144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시나리오 제작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34291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전지적 </a:t>
              </a:r>
              <a:r>
                <a:rPr lang="en-US" altLang="ko-KR" sz="2200" dirty="0"/>
                <a:t>&amp; </a:t>
              </a:r>
              <a:r>
                <a:rPr lang="ko-KR" altLang="en-US" sz="2200" dirty="0"/>
                <a:t>국부적 시나리오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51976-ECED-4254-ABB3-85E30299A3FD}"/>
              </a:ext>
            </a:extLst>
          </p:cNvPr>
          <p:cNvSpPr txBox="1"/>
          <p:nvPr/>
        </p:nvSpPr>
        <p:spPr>
          <a:xfrm>
            <a:off x="1598440" y="6338655"/>
            <a:ext cx="261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시뮬레이션 전지적 영상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D9B54-DF05-448E-806F-1F7F9DD8E06D}"/>
              </a:ext>
            </a:extLst>
          </p:cNvPr>
          <p:cNvSpPr txBox="1"/>
          <p:nvPr/>
        </p:nvSpPr>
        <p:spPr>
          <a:xfrm>
            <a:off x="9228305" y="5477908"/>
            <a:ext cx="32693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&lt;</a:t>
            </a:r>
            <a:r>
              <a:rPr lang="ko-KR" altLang="en-US" sz="1500" dirty="0"/>
              <a:t>전차시점 영상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15D96-F536-4788-9506-1FF324E33BA1}"/>
              </a:ext>
            </a:extLst>
          </p:cNvPr>
          <p:cNvSpPr txBox="1"/>
          <p:nvPr/>
        </p:nvSpPr>
        <p:spPr>
          <a:xfrm>
            <a:off x="9228305" y="3216153"/>
            <a:ext cx="26100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&lt;</a:t>
            </a:r>
            <a:r>
              <a:rPr lang="ko-KR" altLang="en-US" sz="1500" dirty="0"/>
              <a:t>공격 헬기시점 영상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2FE1B-908F-4AB8-8C8B-1A9EA500D24C}"/>
              </a:ext>
            </a:extLst>
          </p:cNvPr>
          <p:cNvSpPr txBox="1"/>
          <p:nvPr/>
        </p:nvSpPr>
        <p:spPr>
          <a:xfrm>
            <a:off x="9228305" y="1121853"/>
            <a:ext cx="2509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&lt;SAM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런처기</a:t>
            </a:r>
            <a:r>
              <a:rPr lang="ko-KR" altLang="en-US" sz="1500" dirty="0"/>
              <a:t> 시점 영상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4D0B94-6F83-4EA0-B444-4A6DFD2B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5091458" cy="660429"/>
            <a:chOff x="1188881" y="351819"/>
            <a:chExt cx="5091458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시나리오 제작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50914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개별 객체가 수집한 정보의 데이터 구축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43D318C-6568-484B-A80D-D4F85459D48F}"/>
              </a:ext>
            </a:extLst>
          </p:cNvPr>
          <p:cNvSpPr/>
          <p:nvPr/>
        </p:nvSpPr>
        <p:spPr>
          <a:xfrm rot="16200000">
            <a:off x="3858652" y="2266698"/>
            <a:ext cx="430886" cy="356750"/>
          </a:xfrm>
          <a:prstGeom prst="downArrow">
            <a:avLst>
              <a:gd name="adj1" fmla="val 50000"/>
              <a:gd name="adj2" fmla="val 48000"/>
            </a:avLst>
          </a:prstGeom>
          <a:solidFill>
            <a:srgbClr val="3D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0BA9D-42FC-4DEC-B820-DE409A482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8" r="51445" b="26068"/>
          <a:stretch/>
        </p:blipFill>
        <p:spPr>
          <a:xfrm>
            <a:off x="678005" y="1200809"/>
            <a:ext cx="2970519" cy="23732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5DE814-A6C6-4282-9BC6-07D992C0D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83" r="57210" b="39470"/>
          <a:stretch/>
        </p:blipFill>
        <p:spPr>
          <a:xfrm>
            <a:off x="4499666" y="1200808"/>
            <a:ext cx="3192668" cy="23732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3DAC89-6181-4C71-9FCE-2449DDD8B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" r="63498" b="41879"/>
          <a:stretch/>
        </p:blipFill>
        <p:spPr>
          <a:xfrm>
            <a:off x="8543477" y="1195138"/>
            <a:ext cx="2970518" cy="2322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3C2397-1237-4641-8213-6AC1886643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40" r="69782" b="45329"/>
          <a:stretch/>
        </p:blipFill>
        <p:spPr>
          <a:xfrm>
            <a:off x="8543477" y="3877897"/>
            <a:ext cx="2970518" cy="2431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3D2588-B65D-4118-A209-34BA2C17E6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89" r="68554" b="46384"/>
          <a:stretch/>
        </p:blipFill>
        <p:spPr>
          <a:xfrm>
            <a:off x="4499666" y="3845072"/>
            <a:ext cx="3192668" cy="2431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8711E4-D631-4EFD-994D-DAD6381D9E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4551" r="68092" b="47692"/>
          <a:stretch/>
        </p:blipFill>
        <p:spPr>
          <a:xfrm>
            <a:off x="678004" y="3877898"/>
            <a:ext cx="2970519" cy="2448632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AEDDEF4-AE34-47A4-8604-F606A43ABEF6}"/>
              </a:ext>
            </a:extLst>
          </p:cNvPr>
          <p:cNvSpPr/>
          <p:nvPr/>
        </p:nvSpPr>
        <p:spPr>
          <a:xfrm rot="16200000">
            <a:off x="7902462" y="2266697"/>
            <a:ext cx="430886" cy="356750"/>
          </a:xfrm>
          <a:prstGeom prst="downArrow">
            <a:avLst>
              <a:gd name="adj1" fmla="val 50000"/>
              <a:gd name="adj2" fmla="val 48000"/>
            </a:avLst>
          </a:prstGeom>
          <a:solidFill>
            <a:srgbClr val="3D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C902B35-4ABA-4176-9721-DA40094F9552}"/>
              </a:ext>
            </a:extLst>
          </p:cNvPr>
          <p:cNvSpPr/>
          <p:nvPr/>
        </p:nvSpPr>
        <p:spPr>
          <a:xfrm>
            <a:off x="9813293" y="3544724"/>
            <a:ext cx="430886" cy="356750"/>
          </a:xfrm>
          <a:prstGeom prst="downArrow">
            <a:avLst>
              <a:gd name="adj1" fmla="val 50000"/>
              <a:gd name="adj2" fmla="val 48000"/>
            </a:avLst>
          </a:prstGeom>
          <a:solidFill>
            <a:srgbClr val="3D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1EB53C9-9363-4A42-A093-1B2EE12928F2}"/>
              </a:ext>
            </a:extLst>
          </p:cNvPr>
          <p:cNvSpPr/>
          <p:nvPr/>
        </p:nvSpPr>
        <p:spPr>
          <a:xfrm rot="5400000" flipH="1">
            <a:off x="7902462" y="4699862"/>
            <a:ext cx="430886" cy="356750"/>
          </a:xfrm>
          <a:prstGeom prst="downArrow">
            <a:avLst>
              <a:gd name="adj1" fmla="val 50000"/>
              <a:gd name="adj2" fmla="val 48000"/>
            </a:avLst>
          </a:prstGeom>
          <a:solidFill>
            <a:srgbClr val="3D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53C0C46-89ED-4C47-B3F6-592A8570D73E}"/>
              </a:ext>
            </a:extLst>
          </p:cNvPr>
          <p:cNvSpPr/>
          <p:nvPr/>
        </p:nvSpPr>
        <p:spPr>
          <a:xfrm rot="5400000" flipH="1">
            <a:off x="3858652" y="4693668"/>
            <a:ext cx="430886" cy="356750"/>
          </a:xfrm>
          <a:prstGeom prst="downArrow">
            <a:avLst>
              <a:gd name="adj1" fmla="val 50000"/>
              <a:gd name="adj2" fmla="val 48000"/>
            </a:avLst>
          </a:prstGeom>
          <a:solidFill>
            <a:srgbClr val="3D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65914D-A53E-4B17-9248-C41F11D198A7}"/>
              </a:ext>
            </a:extLst>
          </p:cNvPr>
          <p:cNvSpPr txBox="1"/>
          <p:nvPr/>
        </p:nvSpPr>
        <p:spPr>
          <a:xfrm>
            <a:off x="4091157" y="6461765"/>
            <a:ext cx="4378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생성한 시나리오 데이터 구축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54565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2802819" cy="660429"/>
            <a:chOff x="1188881" y="351819"/>
            <a:chExt cx="2802819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tx2"/>
                  </a:solidFill>
                  <a:latin typeface="+mn-ea"/>
                </a:rPr>
                <a:t>시나리오 제작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28028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VT-MAK </a:t>
              </a:r>
              <a:r>
                <a:rPr lang="ko-KR" altLang="en-US" sz="2200" dirty="0"/>
                <a:t>메뉴얼 제작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C2FA65-5624-42D9-BF1E-FC58120F8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8" t="19757" r="18522" b="22086"/>
          <a:stretch/>
        </p:blipFill>
        <p:spPr>
          <a:xfrm>
            <a:off x="625814" y="1917197"/>
            <a:ext cx="5366195" cy="30236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7B9719-BA14-4028-A14E-7378E48E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92" y="1917197"/>
            <a:ext cx="5366193" cy="3058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FDE06E-4FB7-43B1-831C-0B197C7F76D0}"/>
              </a:ext>
            </a:extLst>
          </p:cNvPr>
          <p:cNvSpPr txBox="1"/>
          <p:nvPr/>
        </p:nvSpPr>
        <p:spPr>
          <a:xfrm>
            <a:off x="4010810" y="5336270"/>
            <a:ext cx="4378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작성한 </a:t>
            </a:r>
            <a:r>
              <a:rPr lang="en-US" altLang="ko-KR" sz="1000" dirty="0"/>
              <a:t>VT-MAK </a:t>
            </a:r>
            <a:r>
              <a:rPr lang="ko-KR" altLang="en-US" sz="1000" dirty="0"/>
              <a:t>사용 설명서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A094A-4A6B-459E-943B-9195343A4879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2-3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2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EF071-DC9F-4312-B85F-F75BEA332EF4}"/>
              </a:ext>
            </a:extLst>
          </p:cNvPr>
          <p:cNvSpPr txBox="1"/>
          <p:nvPr/>
        </p:nvSpPr>
        <p:spPr>
          <a:xfrm>
            <a:off x="1402080" y="210312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6AD9995-6456-4667-9D3F-3BFE0CE4F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523345"/>
              </p:ext>
            </p:extLst>
          </p:nvPr>
        </p:nvGraphicFramePr>
        <p:xfrm>
          <a:off x="1800693" y="1218362"/>
          <a:ext cx="8590614" cy="4421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540">
                  <a:extLst>
                    <a:ext uri="{9D8B030D-6E8A-4147-A177-3AD203B41FA5}">
                      <a16:colId xmlns:a16="http://schemas.microsoft.com/office/drawing/2014/main" val="1769712804"/>
                    </a:ext>
                  </a:extLst>
                </a:gridCol>
                <a:gridCol w="3336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8551">
                <a:tc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solidFill>
                          <a:srgbClr val="EE7F87"/>
                        </a:solidFill>
                      </a:endParaRP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UWB</a:t>
                      </a:r>
                      <a:r>
                        <a:rPr lang="ko-KR" altLang="en-US" sz="2100" dirty="0"/>
                        <a:t> 환경 구성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/>
                        <a:t>VT-MAK </a:t>
                      </a:r>
                      <a:r>
                        <a:rPr lang="ko-KR" altLang="en-US" sz="2100" dirty="0"/>
                        <a:t>환경 구성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8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100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2100" dirty="0">
                        <a:solidFill>
                          <a:srgbClr val="EE7F87"/>
                        </a:solidFill>
                      </a:endParaRP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UWB</a:t>
                      </a:r>
                      <a:r>
                        <a:rPr lang="ko-KR" altLang="en-US" sz="2100" dirty="0"/>
                        <a:t> 실험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VT-MAK</a:t>
                      </a:r>
                      <a:r>
                        <a:rPr lang="ko-KR" altLang="en-US" sz="2100" dirty="0"/>
                        <a:t> 분석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주차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err="1"/>
                        <a:t>딥러닝</a:t>
                      </a:r>
                      <a:r>
                        <a:rPr lang="ko-KR" altLang="en-US" sz="2100" dirty="0"/>
                        <a:t> 모델 학습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군용 시나리오 제작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주차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논문 작성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/>
                        <a:t>군용 시나리오 마무리</a:t>
                      </a:r>
                    </a:p>
                  </a:txBody>
                  <a:tcPr marL="106605" marR="106605" marT="53306" marB="533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089C29D9-C92E-4003-A495-367B7D8059DD}"/>
              </a:ext>
            </a:extLst>
          </p:cNvPr>
          <p:cNvGrpSpPr/>
          <p:nvPr/>
        </p:nvGrpSpPr>
        <p:grpSpPr>
          <a:xfrm>
            <a:off x="1188881" y="170948"/>
            <a:ext cx="1031051" cy="660429"/>
            <a:chOff x="1188881" y="351819"/>
            <a:chExt cx="1031051" cy="6604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409851-2C2B-4ED8-8E56-06FFB818F7BE}"/>
                </a:ext>
              </a:extLst>
            </p:cNvPr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EEC7F1-72AA-4BC1-850A-DA75395A66A0}"/>
                </a:ext>
              </a:extLst>
            </p:cNvPr>
            <p:cNvSpPr txBox="1"/>
            <p:nvPr/>
          </p:nvSpPr>
          <p:spPr>
            <a:xfrm>
              <a:off x="1188881" y="581361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일정표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622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마무리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9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4930" y="16671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3777" y="843988"/>
            <a:ext cx="33762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</a:rPr>
              <a:t>In </a:t>
            </a:r>
            <a:r>
              <a:rPr lang="en-US" altLang="ko-KR" sz="7000" b="1" dirty="0">
                <a:solidFill>
                  <a:schemeClr val="accent2"/>
                </a:solidFill>
              </a:rPr>
              <a:t>sight</a:t>
            </a:r>
            <a:endParaRPr lang="ko-KR" altLang="en-US" sz="7000" b="1" dirty="0">
              <a:solidFill>
                <a:schemeClr val="accent2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FD6631-1049-478E-A7CD-355AEA2303DB}"/>
              </a:ext>
            </a:extLst>
          </p:cNvPr>
          <p:cNvGrpSpPr/>
          <p:nvPr/>
        </p:nvGrpSpPr>
        <p:grpSpPr>
          <a:xfrm>
            <a:off x="2219325" y="2153238"/>
            <a:ext cx="7753350" cy="3860774"/>
            <a:chOff x="1773030" y="2098506"/>
            <a:chExt cx="7753350" cy="3860774"/>
          </a:xfrm>
        </p:grpSpPr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2B1B1B4E-222D-45F6-A0F0-D9E3EC46D1FF}"/>
                </a:ext>
              </a:extLst>
            </p:cNvPr>
            <p:cNvSpPr/>
            <p:nvPr/>
          </p:nvSpPr>
          <p:spPr>
            <a:xfrm>
              <a:off x="1773030" y="2098506"/>
              <a:ext cx="2547791" cy="2547791"/>
            </a:xfrm>
            <a:prstGeom prst="diamond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8C691A46-4958-4FD7-82E3-EE1B0B3BB1B8}"/>
                </a:ext>
              </a:extLst>
            </p:cNvPr>
            <p:cNvSpPr/>
            <p:nvPr/>
          </p:nvSpPr>
          <p:spPr>
            <a:xfrm>
              <a:off x="5677199" y="3411489"/>
              <a:ext cx="2547791" cy="2547791"/>
            </a:xfrm>
            <a:prstGeom prst="diamond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다이아몬드 18">
              <a:extLst>
                <a:ext uri="{FF2B5EF4-FFF2-40B4-BE49-F238E27FC236}">
                  <a16:creationId xmlns:a16="http://schemas.microsoft.com/office/drawing/2014/main" id="{5B7EFC18-C1B0-4095-A3A3-A544EC1C24A3}"/>
                </a:ext>
              </a:extLst>
            </p:cNvPr>
            <p:cNvSpPr/>
            <p:nvPr/>
          </p:nvSpPr>
          <p:spPr>
            <a:xfrm>
              <a:off x="4375809" y="2110099"/>
              <a:ext cx="2547791" cy="2547791"/>
            </a:xfrm>
            <a:prstGeom prst="diamond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7EDD4AB9-DD77-4F54-AC6D-3591B4DA37C8}"/>
                </a:ext>
              </a:extLst>
            </p:cNvPr>
            <p:cNvSpPr/>
            <p:nvPr/>
          </p:nvSpPr>
          <p:spPr>
            <a:xfrm>
              <a:off x="3074420" y="3402324"/>
              <a:ext cx="2547791" cy="2547791"/>
            </a:xfrm>
            <a:prstGeom prst="diamond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>
              <a:extLst>
                <a:ext uri="{FF2B5EF4-FFF2-40B4-BE49-F238E27FC236}">
                  <a16:creationId xmlns:a16="http://schemas.microsoft.com/office/drawing/2014/main" id="{E3023BB5-5E4B-4FE2-9693-22AC8EA47BBF}"/>
                </a:ext>
              </a:extLst>
            </p:cNvPr>
            <p:cNvSpPr/>
            <p:nvPr/>
          </p:nvSpPr>
          <p:spPr>
            <a:xfrm>
              <a:off x="6978589" y="2110099"/>
              <a:ext cx="2547791" cy="2547791"/>
            </a:xfrm>
            <a:prstGeom prst="diamond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1D79EA-C370-4E4C-A81A-1AED62B0DF12}"/>
                </a:ext>
              </a:extLst>
            </p:cNvPr>
            <p:cNvSpPr txBox="1"/>
            <p:nvPr/>
          </p:nvSpPr>
          <p:spPr>
            <a:xfrm>
              <a:off x="4689905" y="3211434"/>
              <a:ext cx="1864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논문 작성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71788F-5A21-4ED5-8A6F-B14B6AD5E870}"/>
                </a:ext>
              </a:extLst>
            </p:cNvPr>
            <p:cNvSpPr txBox="1"/>
            <p:nvPr/>
          </p:nvSpPr>
          <p:spPr>
            <a:xfrm>
              <a:off x="5918044" y="4485329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2"/>
                  </a:solidFill>
                </a:rPr>
                <a:t>실무용 툴 사용법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0F1A6A-7C78-470E-988E-03F12A70BB93}"/>
                </a:ext>
              </a:extLst>
            </p:cNvPr>
            <p:cNvSpPr txBox="1"/>
            <p:nvPr/>
          </p:nvSpPr>
          <p:spPr>
            <a:xfrm>
              <a:off x="7483685" y="3205483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데이터 수집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3E4D59-983D-413B-9313-0C6384FF4628}"/>
                </a:ext>
              </a:extLst>
            </p:cNvPr>
            <p:cNvSpPr txBox="1"/>
            <p:nvPr/>
          </p:nvSpPr>
          <p:spPr>
            <a:xfrm>
              <a:off x="2084967" y="3211434"/>
              <a:ext cx="19239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Ubuntu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 다루기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24164A-D2FA-4DD9-BA3E-F05E4466D0FE}"/>
                </a:ext>
              </a:extLst>
            </p:cNvPr>
            <p:cNvSpPr txBox="1"/>
            <p:nvPr/>
          </p:nvSpPr>
          <p:spPr>
            <a:xfrm>
              <a:off x="3277938" y="4485329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2"/>
                  </a:solidFill>
                </a:rPr>
                <a:t>딥러닝 환경 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596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86,730 감사일러스트, 벡터, 상업적 이미지사이트 - 123RF">
            <a:extLst>
              <a:ext uri="{FF2B5EF4-FFF2-40B4-BE49-F238E27FC236}">
                <a16:creationId xmlns:a16="http://schemas.microsoft.com/office/drawing/2014/main" id="{87773243-719F-4B9B-9C3A-825E4BE26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0829" y="643467"/>
            <a:ext cx="793034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41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Watch a Q&amp;amp;A Session on Weducation Wednesday | T&amp;amp;D World">
            <a:extLst>
              <a:ext uri="{FF2B5EF4-FFF2-40B4-BE49-F238E27FC236}">
                <a16:creationId xmlns:a16="http://schemas.microsoft.com/office/drawing/2014/main" id="{7479D5D9-5B91-4E68-84FE-FD98525CD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1894247" y="1065952"/>
            <a:ext cx="8403505" cy="472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73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1-1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9407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딥러닝을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활용한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UWB 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실험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-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실험 목표 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&amp;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환경 구축</a:t>
            </a:r>
          </a:p>
          <a:p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F8A4B-9CC7-4C10-947F-9C311839CFD0}"/>
              </a:ext>
            </a:extLst>
          </p:cNvPr>
          <p:cNvSpPr txBox="1"/>
          <p:nvPr/>
        </p:nvSpPr>
        <p:spPr>
          <a:xfrm>
            <a:off x="1863082" y="277611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(7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월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6200000"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2864887" cy="660429"/>
            <a:chOff x="1188881" y="351819"/>
            <a:chExt cx="2864887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691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실험 목표 </a:t>
              </a:r>
              <a:r>
                <a:rPr lang="en-US" altLang="ko-KR" sz="1200" dirty="0"/>
                <a:t>&amp; </a:t>
              </a:r>
              <a:r>
                <a:rPr lang="ko-KR" altLang="en-US" sz="1200" dirty="0"/>
                <a:t>환경 구축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28648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실험</a:t>
              </a:r>
              <a:r>
                <a:rPr lang="en-US" altLang="ko-KR" sz="2200" dirty="0"/>
                <a:t> </a:t>
              </a:r>
              <a:r>
                <a:rPr lang="ko-KR" altLang="en-US" sz="2200" dirty="0"/>
                <a:t>목표 </a:t>
              </a:r>
              <a:r>
                <a:rPr lang="en-US" altLang="ko-KR" sz="2200" dirty="0"/>
                <a:t>&amp; </a:t>
              </a:r>
              <a:r>
                <a:rPr lang="ko-KR" altLang="en-US" sz="2200" dirty="0"/>
                <a:t>핵심요소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5D092A-8B66-4369-A712-FFBFC083CFAC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2097E-ADE6-4EC7-9BEF-5818FD5E9046}"/>
              </a:ext>
            </a:extLst>
          </p:cNvPr>
          <p:cNvSpPr txBox="1"/>
          <p:nvPr/>
        </p:nvSpPr>
        <p:spPr>
          <a:xfrm>
            <a:off x="749439" y="3859759"/>
            <a:ext cx="51672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계획</a:t>
            </a:r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endParaRPr lang="en-US" altLang="ko-KR" sz="3000" b="1" dirty="0">
              <a:solidFill>
                <a:schemeClr val="tx2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환경구축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다양한 알고리즘을 적용해 실험 진행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실험값 분석 </a:t>
            </a:r>
            <a:r>
              <a:rPr lang="en-US" altLang="ko-KR" sz="2100" b="1" dirty="0">
                <a:solidFill>
                  <a:schemeClr val="tx2"/>
                </a:solidFill>
              </a:rPr>
              <a:t>&amp; </a:t>
            </a:r>
            <a:r>
              <a:rPr lang="ko-KR" altLang="en-US" sz="2100" b="1" dirty="0">
                <a:solidFill>
                  <a:schemeClr val="tx2"/>
                </a:solidFill>
              </a:rPr>
              <a:t>결과 도출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569673F-8B0F-47D9-BA28-69E561D41CC4}"/>
              </a:ext>
            </a:extLst>
          </p:cNvPr>
          <p:cNvCxnSpPr>
            <a:cxnSpLocks/>
          </p:cNvCxnSpPr>
          <p:nvPr/>
        </p:nvCxnSpPr>
        <p:spPr>
          <a:xfrm flipH="1">
            <a:off x="749440" y="3536135"/>
            <a:ext cx="98683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F92CAD-D452-4D69-AB1D-3FA6823C1555}"/>
              </a:ext>
            </a:extLst>
          </p:cNvPr>
          <p:cNvSpPr txBox="1"/>
          <p:nvPr/>
        </p:nvSpPr>
        <p:spPr>
          <a:xfrm>
            <a:off x="749439" y="1469875"/>
            <a:ext cx="516726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요구사항</a:t>
            </a:r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endParaRPr lang="en-US" altLang="ko-KR" sz="3000" b="1" dirty="0">
              <a:solidFill>
                <a:schemeClr val="tx2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신호 오류가 많이 발생할 수 있는 </a:t>
            </a:r>
            <a:r>
              <a:rPr lang="ko-KR" altLang="en-US" sz="2100" b="1" dirty="0">
                <a:solidFill>
                  <a:srgbClr val="C00000"/>
                </a:solidFill>
              </a:rPr>
              <a:t>장애물이 많은 공간</a:t>
            </a:r>
            <a:r>
              <a:rPr lang="ko-KR" altLang="en-US" sz="2100" b="1" dirty="0">
                <a:solidFill>
                  <a:schemeClr val="tx2"/>
                </a:solidFill>
              </a:rPr>
              <a:t>에서도 정확하게 신호를 수신   받아 </a:t>
            </a:r>
            <a:r>
              <a:rPr lang="ko-KR" altLang="en-US" sz="2100" b="1" dirty="0">
                <a:solidFill>
                  <a:srgbClr val="C00000"/>
                </a:solidFill>
              </a:rPr>
              <a:t>타겟의 위치</a:t>
            </a:r>
            <a:r>
              <a:rPr lang="ko-KR" altLang="en-US" sz="2100" b="1" dirty="0">
                <a:solidFill>
                  <a:schemeClr val="tx2"/>
                </a:solidFill>
              </a:rPr>
              <a:t>를 알고 싶다</a:t>
            </a:r>
            <a:r>
              <a:rPr lang="en-US" altLang="ko-KR" sz="2100" b="1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AE2FE-276F-4B3D-A4C0-DB28AB1A82BC}"/>
              </a:ext>
            </a:extLst>
          </p:cNvPr>
          <p:cNvSpPr txBox="1"/>
          <p:nvPr/>
        </p:nvSpPr>
        <p:spPr>
          <a:xfrm>
            <a:off x="6355967" y="1469875"/>
            <a:ext cx="4779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목표 </a:t>
            </a:r>
            <a:endParaRPr lang="en-US" altLang="ko-KR" sz="3000" b="1" dirty="0">
              <a:solidFill>
                <a:srgbClr val="3D3D3D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r>
              <a:rPr lang="ko-KR" altLang="en-US" sz="2100" b="1" dirty="0">
                <a:solidFill>
                  <a:schemeClr val="tx2"/>
                </a:solidFill>
              </a:rPr>
              <a:t>타겟이 일반적이지 않는 상황</a:t>
            </a:r>
            <a:r>
              <a:rPr lang="en-US" altLang="ko-KR" sz="2100" b="1" dirty="0">
                <a:solidFill>
                  <a:schemeClr val="tx2"/>
                </a:solidFill>
              </a:rPr>
              <a:t>(</a:t>
            </a:r>
            <a:r>
              <a:rPr lang="ko-KR" altLang="en-US" sz="2100" b="1" dirty="0">
                <a:solidFill>
                  <a:schemeClr val="tx2"/>
                </a:solidFill>
              </a:rPr>
              <a:t>동일한 공간 반복 이동</a:t>
            </a:r>
            <a:r>
              <a:rPr lang="en-US" altLang="ko-KR" sz="2100" b="1" dirty="0">
                <a:solidFill>
                  <a:schemeClr val="tx2"/>
                </a:solidFill>
              </a:rPr>
              <a:t>, </a:t>
            </a:r>
            <a:r>
              <a:rPr lang="ko-KR" altLang="en-US" sz="2100" b="1" dirty="0" err="1">
                <a:solidFill>
                  <a:schemeClr val="tx2"/>
                </a:solidFill>
              </a:rPr>
              <a:t>결측치</a:t>
            </a:r>
            <a:r>
              <a:rPr lang="ko-KR" altLang="en-US" sz="2100" b="1" dirty="0">
                <a:solidFill>
                  <a:schemeClr val="tx2"/>
                </a:solidFill>
              </a:rPr>
              <a:t> 생성</a:t>
            </a:r>
            <a:r>
              <a:rPr lang="en-US" altLang="ko-KR" sz="2100" b="1" dirty="0">
                <a:solidFill>
                  <a:schemeClr val="tx2"/>
                </a:solidFill>
              </a:rPr>
              <a:t>)</a:t>
            </a:r>
            <a:r>
              <a:rPr lang="ko-KR" altLang="en-US" sz="2100" b="1" dirty="0">
                <a:solidFill>
                  <a:schemeClr val="tx2"/>
                </a:solidFill>
              </a:rPr>
              <a:t>에서 </a:t>
            </a:r>
            <a:r>
              <a:rPr lang="ko-KR" altLang="en-US" sz="2100" b="1" dirty="0">
                <a:solidFill>
                  <a:srgbClr val="C00000"/>
                </a:solidFill>
              </a:rPr>
              <a:t>가장 효과적인 알고리즘은 무엇</a:t>
            </a:r>
            <a:r>
              <a:rPr lang="ko-KR" altLang="en-US" sz="2100" b="1" dirty="0">
                <a:solidFill>
                  <a:schemeClr val="tx2"/>
                </a:solidFill>
              </a:rPr>
              <a:t>인지 탐구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EC700-F8E8-4D81-9EE4-AA679C997EF5}"/>
              </a:ext>
            </a:extLst>
          </p:cNvPr>
          <p:cNvSpPr txBox="1"/>
          <p:nvPr/>
        </p:nvSpPr>
        <p:spPr>
          <a:xfrm>
            <a:off x="6355967" y="3859758"/>
            <a:ext cx="4779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D3D3D"/>
                </a:solidFill>
              </a:rPr>
              <a:t>핵심요소 </a:t>
            </a:r>
            <a:endParaRPr lang="en-US" altLang="ko-KR" sz="3000" b="1" dirty="0">
              <a:solidFill>
                <a:srgbClr val="3D3D3D"/>
              </a:solidFill>
            </a:endParaRPr>
          </a:p>
          <a:p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가장 효과적인 알고리즘은 무엇인가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solidFill>
                  <a:schemeClr val="tx2"/>
                </a:solidFill>
              </a:rPr>
              <a:t>결과값의 신뢰성은 어떻게 되는가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1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481D7-258B-4AEC-8D62-F6EDDE85D050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2034531" cy="660429"/>
            <a:chOff x="1188881" y="351819"/>
            <a:chExt cx="2034531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691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실험 목표 </a:t>
              </a:r>
              <a:r>
                <a:rPr lang="en-US" altLang="ko-KR" sz="1200" dirty="0"/>
                <a:t>&amp; </a:t>
              </a:r>
              <a:r>
                <a:rPr lang="ko-KR" altLang="en-US" sz="1200" dirty="0"/>
                <a:t>환경 구축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2034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실험 환경 구축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5D092A-8B66-4369-A712-FFBFC083CFAC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A45B3E4-61D5-43AB-B532-3F5E27F3D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0" t="19516" r="45365" b="17268"/>
          <a:stretch/>
        </p:blipFill>
        <p:spPr>
          <a:xfrm rot="5400000">
            <a:off x="1919385" y="1634723"/>
            <a:ext cx="2946095" cy="3781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E95A3E-E90B-4BF9-88C2-66ADC65B8E28}"/>
              </a:ext>
            </a:extLst>
          </p:cNvPr>
          <p:cNvSpPr txBox="1"/>
          <p:nvPr/>
        </p:nvSpPr>
        <p:spPr>
          <a:xfrm>
            <a:off x="749440" y="5208749"/>
            <a:ext cx="525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실험 환경 구축 중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7DF9C-7C91-48DB-9F30-EDABA8A39679}"/>
              </a:ext>
            </a:extLst>
          </p:cNvPr>
          <p:cNvSpPr txBox="1"/>
          <p:nvPr/>
        </p:nvSpPr>
        <p:spPr>
          <a:xfrm>
            <a:off x="6373961" y="2060056"/>
            <a:ext cx="48677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tx2"/>
                </a:solidFill>
              </a:rPr>
              <a:t>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앵커 </a:t>
            </a:r>
            <a:r>
              <a:rPr lang="en-US" altLang="ko-KR" sz="2100" b="1" dirty="0">
                <a:solidFill>
                  <a:schemeClr val="tx2"/>
                </a:solidFill>
              </a:rPr>
              <a:t>4</a:t>
            </a:r>
            <a:r>
              <a:rPr lang="ko-KR" altLang="en-US" sz="2100" b="1" dirty="0">
                <a:solidFill>
                  <a:schemeClr val="tx2"/>
                </a:solidFill>
              </a:rPr>
              <a:t>개를 이용하여 가상의 좌표   공간 생성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태그를 이용하여 타겟의 좌표 값     생성 준비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100" b="1" dirty="0">
                <a:solidFill>
                  <a:schemeClr val="tx2"/>
                </a:solidFill>
              </a:rPr>
              <a:t>CCU (Central Computing Unit)</a:t>
            </a:r>
            <a:r>
              <a:rPr lang="ko-KR" altLang="en-US" sz="2100" b="1" dirty="0">
                <a:solidFill>
                  <a:schemeClr val="tx2"/>
                </a:solidFill>
              </a:rPr>
              <a:t>로 사용할 컴퓨터와 앵커 </a:t>
            </a:r>
            <a:r>
              <a:rPr lang="en-US" altLang="ko-KR" sz="2100" b="1" dirty="0">
                <a:solidFill>
                  <a:schemeClr val="tx2"/>
                </a:solidFill>
              </a:rPr>
              <a:t>&amp; </a:t>
            </a:r>
            <a:r>
              <a:rPr lang="ko-KR" altLang="en-US" sz="2100" b="1" dirty="0">
                <a:solidFill>
                  <a:schemeClr val="tx2"/>
                </a:solidFill>
              </a:rPr>
              <a:t>태그 동기화</a:t>
            </a:r>
            <a:r>
              <a:rPr lang="en-US" altLang="ko-KR" sz="21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0653AE0-FC06-4CEA-9C4A-BB1231F281CE}"/>
              </a:ext>
            </a:extLst>
          </p:cNvPr>
          <p:cNvSpPr/>
          <p:nvPr/>
        </p:nvSpPr>
        <p:spPr>
          <a:xfrm>
            <a:off x="2140772" y="2310922"/>
            <a:ext cx="666974" cy="6078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F68658-C04A-4F73-A255-25949C317E8E}"/>
              </a:ext>
            </a:extLst>
          </p:cNvPr>
          <p:cNvSpPr/>
          <p:nvPr/>
        </p:nvSpPr>
        <p:spPr>
          <a:xfrm>
            <a:off x="2368475" y="3271473"/>
            <a:ext cx="557605" cy="5081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9B6AC9-6C29-480C-96F3-7F1CD10F0BC2}"/>
              </a:ext>
            </a:extLst>
          </p:cNvPr>
          <p:cNvCxnSpPr>
            <a:cxnSpLocks/>
            <a:stCxn id="8" idx="1"/>
            <a:endCxn id="5" idx="7"/>
          </p:cNvCxnSpPr>
          <p:nvPr/>
        </p:nvCxnSpPr>
        <p:spPr>
          <a:xfrm flipH="1">
            <a:off x="2710070" y="1778387"/>
            <a:ext cx="1028178" cy="6215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2166E7-E2D4-4D50-9FEA-715F91D6EB6B}"/>
              </a:ext>
            </a:extLst>
          </p:cNvPr>
          <p:cNvSpPr txBox="1"/>
          <p:nvPr/>
        </p:nvSpPr>
        <p:spPr>
          <a:xfrm>
            <a:off x="3738248" y="1635366"/>
            <a:ext cx="489504" cy="28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앵커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C1D968-A9C3-4363-8C7C-6587E23C9576}"/>
              </a:ext>
            </a:extLst>
          </p:cNvPr>
          <p:cNvSpPr txBox="1"/>
          <p:nvPr/>
        </p:nvSpPr>
        <p:spPr>
          <a:xfrm>
            <a:off x="688864" y="3421968"/>
            <a:ext cx="52011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태그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195BD0F-E5F7-47BF-9A4A-A280051F5B6D}"/>
              </a:ext>
            </a:extLst>
          </p:cNvPr>
          <p:cNvCxnSpPr>
            <a:cxnSpLocks/>
            <a:stCxn id="30" idx="3"/>
            <a:endCxn id="18" idx="2"/>
          </p:cNvCxnSpPr>
          <p:nvPr/>
        </p:nvCxnSpPr>
        <p:spPr>
          <a:xfrm flipV="1">
            <a:off x="1208981" y="3525566"/>
            <a:ext cx="1159494" cy="349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6412D9-7C75-4F49-8237-9ABC8C73B91F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6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51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1-2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9407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딥러닝을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활용한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UWB 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실험</a:t>
            </a:r>
            <a:endParaRPr lang="en-US" altLang="ko-KR" sz="3200" spc="-150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-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기존 알고리즘 성능 분석 실험</a:t>
            </a:r>
          </a:p>
          <a:p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373CC-3EA7-4285-9F9E-DF982E56BD6F}"/>
              </a:ext>
            </a:extLst>
          </p:cNvPr>
          <p:cNvSpPr txBox="1"/>
          <p:nvPr/>
        </p:nvSpPr>
        <p:spPr>
          <a:xfrm>
            <a:off x="1863082" y="2776119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(7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월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37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3241593" cy="660429"/>
            <a:chOff x="1188881" y="351819"/>
            <a:chExt cx="3241593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2204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기존 알고리즘 성능 분석 실험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32415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각종 알고리즘 실험 진행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5D092A-8B66-4369-A712-FFBFC083CFAC}"/>
              </a:ext>
            </a:extLst>
          </p:cNvPr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4FE473-781C-444C-9C0F-7FBDB675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1850644"/>
            <a:ext cx="5252858" cy="96452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A264816-9505-4BDD-85CA-A5849E77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2901234"/>
            <a:ext cx="5270257" cy="2499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FC62E2-BB7E-4156-995A-3E4423F56268}"/>
              </a:ext>
            </a:extLst>
          </p:cNvPr>
          <p:cNvSpPr txBox="1"/>
          <p:nvPr/>
        </p:nvSpPr>
        <p:spPr>
          <a:xfrm>
            <a:off x="6522091" y="2231617"/>
            <a:ext cx="53841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타겟의 위치 좌표를 보정해주는 다양한 알고리즘</a:t>
            </a:r>
            <a:r>
              <a:rPr lang="en-US" altLang="ko-KR" sz="2100" b="1" dirty="0">
                <a:solidFill>
                  <a:schemeClr val="tx2"/>
                </a:solidFill>
              </a:rPr>
              <a:t>(Naïve Bayes, Clustering</a:t>
            </a:r>
            <a:r>
              <a:rPr lang="ko-KR" altLang="en-US" sz="2100" b="1" dirty="0">
                <a:solidFill>
                  <a:schemeClr val="tx2"/>
                </a:solidFill>
              </a:rPr>
              <a:t> 등</a:t>
            </a:r>
            <a:r>
              <a:rPr lang="en-US" altLang="ko-KR" sz="2100" b="1" dirty="0">
                <a:solidFill>
                  <a:schemeClr val="tx2"/>
                </a:solidFill>
              </a:rPr>
              <a:t>) </a:t>
            </a:r>
            <a:r>
              <a:rPr lang="ko-KR" altLang="en-US" sz="2100" b="1" dirty="0">
                <a:solidFill>
                  <a:schemeClr val="tx2"/>
                </a:solidFill>
              </a:rPr>
              <a:t>활용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알고리즘들을 활용하여 보정된 타겟의  위치 좌표 로그 데이터들을 생성 </a:t>
            </a: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100" b="1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100" b="1" dirty="0">
                <a:solidFill>
                  <a:schemeClr val="tx2"/>
                </a:solidFill>
              </a:rPr>
              <a:t>생성된 데이터 </a:t>
            </a:r>
            <a:r>
              <a:rPr lang="ko-KR" altLang="en-US" sz="2100" b="1" dirty="0" err="1">
                <a:solidFill>
                  <a:schemeClr val="tx2"/>
                </a:solidFill>
              </a:rPr>
              <a:t>전처리</a:t>
            </a:r>
            <a:r>
              <a:rPr lang="ko-KR" altLang="en-US" sz="2100" b="1" dirty="0">
                <a:solidFill>
                  <a:schemeClr val="tx2"/>
                </a:solidFill>
              </a:rPr>
              <a:t> 수행</a:t>
            </a:r>
            <a:endParaRPr lang="en-US" altLang="ko-KR" sz="21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95636-A8EE-4598-B51B-04EDE6A21E63}"/>
              </a:ext>
            </a:extLst>
          </p:cNvPr>
          <p:cNvSpPr txBox="1"/>
          <p:nvPr/>
        </p:nvSpPr>
        <p:spPr>
          <a:xfrm>
            <a:off x="490138" y="5572461"/>
            <a:ext cx="525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실험 결과 파일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3711F-B2A6-4284-B225-0EFA11A7545D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2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188881" y="351819"/>
            <a:ext cx="3962944" cy="660429"/>
            <a:chOff x="1188881" y="351819"/>
            <a:chExt cx="396294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204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기존 알고리즘 성능 분석 실험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9629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이론 기반 알고리즘 실험 결과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1BF2C2-D014-41FC-988E-CD2D8CD73AF2}"/>
              </a:ext>
            </a:extLst>
          </p:cNvPr>
          <p:cNvSpPr txBox="1"/>
          <p:nvPr/>
        </p:nvSpPr>
        <p:spPr>
          <a:xfrm>
            <a:off x="1717637" y="5010213"/>
            <a:ext cx="8756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각 실험 비교 결과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520A141-0A54-4384-8D25-A6EC1943F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91256"/>
              </p:ext>
            </p:extLst>
          </p:nvPr>
        </p:nvGraphicFramePr>
        <p:xfrm>
          <a:off x="1117075" y="1688453"/>
          <a:ext cx="9957850" cy="357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1570">
                  <a:extLst>
                    <a:ext uri="{9D8B030D-6E8A-4147-A177-3AD203B41FA5}">
                      <a16:colId xmlns:a16="http://schemas.microsoft.com/office/drawing/2014/main" val="1769712804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5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X’s p-value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Y’s p-value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X’s RMSE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Y’s RMSE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Averaging and </a:t>
                      </a: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</a:rPr>
                        <a:t>ClosetToCentroid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귀무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4.331336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3.739025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Basic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dirty="0">
                          <a:effectLst/>
                        </a:rPr>
                        <a:t>0.310986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0.732887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Clustering and </a:t>
                      </a:r>
                      <a:r>
                        <a:rPr lang="en-US" altLang="ko-KR" sz="1700" b="1" dirty="0" err="1">
                          <a:solidFill>
                            <a:schemeClr val="bg1"/>
                          </a:solidFill>
                        </a:rPr>
                        <a:t>ClosetToCentroid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/>
                        <a:t>대립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1.982377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2.269433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Simple average</a:t>
                      </a:r>
                      <a:endParaRPr lang="ko-KR" altLang="en-US" sz="1700" dirty="0">
                        <a:solidFill>
                          <a:srgbClr val="EE7F87"/>
                        </a:solidFill>
                      </a:endParaRPr>
                    </a:p>
                  </a:txBody>
                  <a:tcPr marL="86096" marR="86096" marT="43050" marB="4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B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Arial"/>
                          <a:cs typeface="+mn-cs"/>
                        </a:rPr>
                        <a:t>대립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2.498973</a:t>
                      </a:r>
                      <a:endParaRPr lang="ko-KR" altLang="en-US" sz="1700" dirty="0"/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dirty="0">
                          <a:effectLst/>
                        </a:rPr>
                        <a:t>2.490517</a:t>
                      </a:r>
                    </a:p>
                  </a:txBody>
                  <a:tcPr marL="86096" marR="86096" marT="43050" marB="430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EDEDB8F-3268-4562-8821-D87AF65655EF}"/>
              </a:ext>
            </a:extLst>
          </p:cNvPr>
          <p:cNvSpPr txBox="1"/>
          <p:nvPr/>
        </p:nvSpPr>
        <p:spPr>
          <a:xfrm>
            <a:off x="1117075" y="5767139"/>
            <a:ext cx="936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D3D3D"/>
                </a:solidFill>
              </a:rPr>
              <a:t>※ </a:t>
            </a:r>
            <a:r>
              <a:rPr lang="ko-KR" altLang="en-US" dirty="0" err="1">
                <a:solidFill>
                  <a:srgbClr val="3D3D3D"/>
                </a:solidFill>
              </a:rPr>
              <a:t>귀무</a:t>
            </a:r>
            <a:r>
              <a:rPr lang="ko-KR" altLang="en-US" dirty="0">
                <a:solidFill>
                  <a:srgbClr val="3D3D3D"/>
                </a:solidFill>
              </a:rPr>
              <a:t> </a:t>
            </a:r>
            <a:r>
              <a:rPr lang="en-US" altLang="ko-KR" dirty="0">
                <a:solidFill>
                  <a:srgbClr val="3D3D3D"/>
                </a:solidFill>
              </a:rPr>
              <a:t>: </a:t>
            </a:r>
            <a:r>
              <a:rPr lang="ko-KR" altLang="en-US" dirty="0">
                <a:solidFill>
                  <a:srgbClr val="3D3D3D"/>
                </a:solidFill>
              </a:rPr>
              <a:t>해당 좌표 값들의 평균은 타겟이 원운동을 했던 중심 좌표이다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24E47D-F3D3-4683-B24F-05E9DFD47A5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9C72B-A32E-440C-9C83-A6563A7724E3}"/>
              </a:ext>
            </a:extLst>
          </p:cNvPr>
          <p:cNvSpPr txBox="1"/>
          <p:nvPr/>
        </p:nvSpPr>
        <p:spPr>
          <a:xfrm>
            <a:off x="202658" y="312159"/>
            <a:ext cx="8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1-2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2151</TotalTime>
  <Words>1559</Words>
  <Application>Microsoft Office PowerPoint</Application>
  <PresentationFormat>와이드스크린</PresentationFormat>
  <Paragraphs>381</Paragraphs>
  <Slides>33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se-nanumbarungothic</vt:lpstr>
      <vt:lpstr>나눔스퀘어라운드 Regular</vt:lpstr>
      <vt:lpstr>맑은 고딕</vt:lpstr>
      <vt:lpstr>한컴바탕</vt:lpstr>
      <vt:lpstr>휴먼명조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LeeSungHo</cp:lastModifiedBy>
  <cp:revision>607</cp:revision>
  <dcterms:created xsi:type="dcterms:W3CDTF">2015-01-21T11:35:38Z</dcterms:created>
  <dcterms:modified xsi:type="dcterms:W3CDTF">2021-11-11T03:29:16Z</dcterms:modified>
</cp:coreProperties>
</file>